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handoutMasterIdLst>
    <p:handoutMasterId r:id="rId26"/>
  </p:handoutMasterIdLst>
  <p:sldIdLst>
    <p:sldId id="738" r:id="rId3"/>
    <p:sldId id="669" r:id="rId4"/>
    <p:sldId id="794" r:id="rId5"/>
    <p:sldId id="793" r:id="rId6"/>
    <p:sldId id="760" r:id="rId7"/>
    <p:sldId id="763" r:id="rId8"/>
    <p:sldId id="764" r:id="rId9"/>
    <p:sldId id="765" r:id="rId10"/>
    <p:sldId id="767" r:id="rId11"/>
    <p:sldId id="808" r:id="rId12"/>
    <p:sldId id="807" r:id="rId13"/>
    <p:sldId id="809" r:id="rId14"/>
    <p:sldId id="810" r:id="rId15"/>
    <p:sldId id="811" r:id="rId16"/>
    <p:sldId id="796" r:id="rId17"/>
    <p:sldId id="799" r:id="rId18"/>
    <p:sldId id="802" r:id="rId19"/>
    <p:sldId id="805" r:id="rId20"/>
    <p:sldId id="762" r:id="rId21"/>
    <p:sldId id="751" r:id="rId22"/>
    <p:sldId id="806" r:id="rId23"/>
    <p:sldId id="732" r:id="rId24"/>
  </p:sldIdLst>
  <p:sldSz cx="9144000" cy="6858000" type="screen4x3"/>
  <p:notesSz cx="6797675" cy="9874250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6600"/>
    <a:srgbClr val="FF3300"/>
    <a:srgbClr val="FF9933"/>
    <a:srgbClr val="FFCC66"/>
    <a:srgbClr val="FFCC29"/>
    <a:srgbClr val="0000FF"/>
    <a:srgbClr val="0099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029" autoAdjust="0"/>
    <p:restoredTop sz="94660"/>
  </p:normalViewPr>
  <p:slideViewPr>
    <p:cSldViewPr>
      <p:cViewPr>
        <p:scale>
          <a:sx n="60" d="100"/>
          <a:sy n="60" d="100"/>
        </p:scale>
        <p:origin x="-1554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3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58" y="-96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A799EF6-9C71-43D1-AE89-EDF1BEC6B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5AF140B-9951-487B-9B8D-C4DCDB8748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Arial" pitchFamily="34" charset="0"/>
              <a:ea typeface="ヒラギノ角ゴ Pro W3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FE54BD-AAE6-4D1B-89A7-D4BC11062C69}" type="slidenum">
              <a:rPr lang="en-US" smtClean="0">
                <a:latin typeface="Arial" pitchFamily="34" charset="0"/>
                <a:cs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lines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2463"/>
            <a:ext cx="9144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slide-base-for-Remita@2updated.jpg"/>
          <p:cNvPicPr>
            <a:picLocks noChangeAspect="1"/>
          </p:cNvPicPr>
          <p:nvPr userDrawn="1"/>
        </p:nvPicPr>
        <p:blipFill>
          <a:blip r:embed="rId3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91CC0B81-ADC9-44C3-88B1-42C6C39E97A5}" type="slidenum">
              <a:rPr lang="en-US" sz="1200">
                <a:solidFill>
                  <a:srgbClr val="898989"/>
                </a:solidFill>
                <a:latin typeface="Arial" charset="0"/>
                <a:cs typeface="Arial" charset="0"/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898989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76200" y="76200"/>
            <a:ext cx="8839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Presentation to </a:t>
            </a:r>
            <a:r>
              <a:rPr lang="en-GB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2012 IT Professionals’ Assembly</a:t>
            </a:r>
          </a:p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 </a:t>
            </a:r>
            <a:endParaRPr lang="en-US" sz="2800" dirty="0">
              <a:solidFill>
                <a:schemeClr val="bg1"/>
              </a:solidFill>
              <a:latin typeface="Aachen BT" pitchFamily="18" charset="0"/>
              <a:cs typeface="Arial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32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DC638DE-9006-423B-976C-8B17FB30A5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  <p:pic>
        <p:nvPicPr>
          <p:cNvPr id="3" name="Picture 2" descr="Picture3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7500" t="35548" r="6667" b="38885"/>
          <a:stretch>
            <a:fillRect/>
          </a:stretch>
        </p:blipFill>
        <p:spPr bwMode="auto">
          <a:xfrm>
            <a:off x="685800" y="2438400"/>
            <a:ext cx="784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slide-base-for-Remita@2updated.jpg"/>
          <p:cNvPicPr>
            <a:picLocks noChangeAspect="1"/>
          </p:cNvPicPr>
          <p:nvPr userDrawn="1"/>
        </p:nvPicPr>
        <p:blipFill>
          <a:blip r:embed="rId3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76200" y="76200"/>
            <a:ext cx="883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Presentation to </a:t>
            </a:r>
            <a:r>
              <a:rPr lang="en-GB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2012 IT Professionals’ Assembly </a:t>
            </a:r>
            <a:endParaRPr lang="en-US" sz="2800" dirty="0">
              <a:solidFill>
                <a:schemeClr val="bg1"/>
              </a:solidFill>
              <a:latin typeface="Aachen BT" pitchFamily="18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lines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2463"/>
            <a:ext cx="9144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 userDrawn="1"/>
        </p:nvSpPr>
        <p:spPr>
          <a:xfrm>
            <a:off x="0" y="642938"/>
            <a:ext cx="9144000" cy="492918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  <p:pic>
        <p:nvPicPr>
          <p:cNvPr id="5" name="Picture 9" descr="slide-base-for-Remita@2updated.jpg"/>
          <p:cNvPicPr>
            <a:picLocks noChangeAspect="1"/>
          </p:cNvPicPr>
          <p:nvPr userDrawn="1"/>
        </p:nvPicPr>
        <p:blipFill>
          <a:blip r:embed="rId3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76200" y="76200"/>
            <a:ext cx="883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Presentation to </a:t>
            </a:r>
            <a:r>
              <a:rPr lang="en-GB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2012 IT Professionals’ Assembly</a:t>
            </a:r>
            <a:endParaRPr lang="en-US" sz="2800" dirty="0">
              <a:solidFill>
                <a:schemeClr val="bg1"/>
              </a:solidFill>
              <a:latin typeface="Aachen BT" pitchFamily="18" charset="0"/>
              <a:cs typeface="Arial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8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624204D-BE3F-4209-9EED-9450E4C0C8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lines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2463"/>
            <a:ext cx="9144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 userDrawn="1"/>
        </p:nvSpPr>
        <p:spPr>
          <a:xfrm>
            <a:off x="0" y="642938"/>
            <a:ext cx="9144000" cy="492918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  <p:pic>
        <p:nvPicPr>
          <p:cNvPr id="5" name="Picture 9" descr="slide-base-for-Remita@2updated.jpg"/>
          <p:cNvPicPr>
            <a:picLocks noChangeAspect="1"/>
          </p:cNvPicPr>
          <p:nvPr userDrawn="1"/>
        </p:nvPicPr>
        <p:blipFill>
          <a:blip r:embed="rId3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3931B0C-E25F-49B3-8458-1711C38524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  <p:pic>
        <p:nvPicPr>
          <p:cNvPr id="3" name="Picture 2" descr="Picture3.pn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7500" t="35548" r="6667" b="38885"/>
          <a:stretch>
            <a:fillRect/>
          </a:stretch>
        </p:blipFill>
        <p:spPr bwMode="auto">
          <a:xfrm>
            <a:off x="685800" y="2971800"/>
            <a:ext cx="78486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7" descr="slide-base-for-Remita@2updated.jpg"/>
          <p:cNvPicPr>
            <a:picLocks noChangeAspect="1"/>
          </p:cNvPicPr>
          <p:nvPr userDrawn="1"/>
        </p:nvPicPr>
        <p:blipFill>
          <a:blip r:embed="rId3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76200" y="76200"/>
            <a:ext cx="8839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Presentation to </a:t>
            </a:r>
            <a:r>
              <a:rPr lang="en-GB" sz="28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2012 IT Professionals’ Assembly</a:t>
            </a:r>
            <a:endParaRPr lang="en-US" sz="2800" dirty="0">
              <a:solidFill>
                <a:schemeClr val="bg1"/>
              </a:solidFill>
              <a:latin typeface="Aachen BT" pitchFamily="18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3F8E3-ECE0-4FB0-B18F-C81CC4A8E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FAA73-1DA6-4AD0-AED7-F74F4993AF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43A16-B532-4F5D-BBCF-5DC38B98C3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48D54-74F2-4078-A791-43C68E364D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3C85E-50CA-47BA-BF66-CD6A7839E4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CDBD2-A104-4B09-915A-60CA68F364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31A8A-BFCF-4606-B0A7-C060D835AE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F1FAB-8070-4437-BBFB-55BDB6902C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7C1B5-3B6B-4701-A37F-CBBD081BFE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85B1B-BA72-4956-9322-0240B89F74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18826-BCEE-40DC-BCAC-027912D532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10D76-6CF5-41D6-A135-6DD4B516E0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/>
          <p:cNvSpPr>
            <a:spLocks noGrp="1"/>
          </p:cNvSpPr>
          <p:nvPr>
            <p:ph type="title"/>
          </p:nvPr>
        </p:nvSpPr>
        <p:spPr bwMode="auto">
          <a:xfrm>
            <a:off x="468313" y="6921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  <p:sldLayoutId id="2147484286" r:id="rId12"/>
    <p:sldLayoutId id="2147484287" r:id="rId13"/>
    <p:sldLayoutId id="2147484288" r:id="rId14"/>
    <p:sldLayoutId id="2147484289" r:id="rId15"/>
    <p:sldLayoutId id="2147484290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ヒラギノ角ゴ Pro W3" pitchFamily="-105" charset="-128"/>
          <a:cs typeface="ヒラギノ角ゴ Pro W3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05" charset="-128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05" charset="-128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05" charset="-128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105" charset="-128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52FB40-252F-45BC-AD10-6F26B0218B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  <p:sldLayoutId id="214748428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pitchFamily="-105" charset="-128"/>
          <a:cs typeface="ヒラギノ角ゴ Pro W3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5" charset="-128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5" charset="-128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5" charset="-128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ヒラギノ角ゴ Pro W3" pitchFamily="-105" charset="-128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pitchFamily="-105" charset="-128"/>
          <a:cs typeface="ヒラギノ角ゴ Pro W3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0" y="198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8195" name="Picture 4" descr="Remita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765175"/>
            <a:ext cx="168116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Box 7"/>
          <p:cNvSpPr txBox="1">
            <a:spLocks noChangeArrowheads="1"/>
          </p:cNvSpPr>
          <p:nvPr/>
        </p:nvSpPr>
        <p:spPr bwMode="auto">
          <a:xfrm>
            <a:off x="0" y="2565400"/>
            <a:ext cx="91440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Bookman Old Style" pitchFamily="18" charset="0"/>
              </a:rPr>
              <a:t>Remita Presentation </a:t>
            </a:r>
          </a:p>
          <a:p>
            <a:pPr algn="ctr"/>
            <a:endParaRPr lang="en-US" sz="600" b="1">
              <a:solidFill>
                <a:srgbClr val="FF0000"/>
              </a:solidFill>
              <a:latin typeface="Bookman Old Style" pitchFamily="18" charset="0"/>
            </a:endParaRPr>
          </a:p>
          <a:p>
            <a:pPr algn="ctr"/>
            <a:r>
              <a:rPr lang="en-US" sz="3200" b="1">
                <a:solidFill>
                  <a:srgbClr val="FF0000"/>
                </a:solidFill>
                <a:latin typeface="Bookman Old Style" pitchFamily="18" charset="0"/>
              </a:rPr>
              <a:t>to </a:t>
            </a:r>
          </a:p>
          <a:p>
            <a:pPr algn="ctr"/>
            <a:r>
              <a:rPr lang="en-GB" sz="3200" b="1">
                <a:solidFill>
                  <a:srgbClr val="FF0000"/>
                </a:solidFill>
                <a:latin typeface="Bookman Old Style" pitchFamily="18" charset="0"/>
              </a:rPr>
              <a:t>2012 IT Professionals’ Assembly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0" y="1987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9219" name="Picture 4" descr="Remita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765175"/>
            <a:ext cx="1681163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79388" y="2492375"/>
            <a:ext cx="8785225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200" b="1" dirty="0">
                <a:solidFill>
                  <a:srgbClr val="FF0000"/>
                </a:solidFill>
                <a:latin typeface="Bookman Old Style" pitchFamily="18" charset="0"/>
                <a:cs typeface="Arial" charset="0"/>
              </a:rPr>
              <a:t>“Cashless Transactions:</a:t>
            </a:r>
          </a:p>
          <a:p>
            <a:pPr algn="ctr">
              <a:defRPr/>
            </a:pPr>
            <a:r>
              <a:rPr lang="en-GB" sz="3200" b="1" dirty="0">
                <a:solidFill>
                  <a:srgbClr val="FF0000"/>
                </a:solidFill>
                <a:latin typeface="Bookman Old Style" pitchFamily="18" charset="0"/>
                <a:cs typeface="Arial" charset="0"/>
              </a:rPr>
              <a:t> </a:t>
            </a:r>
          </a:p>
          <a:p>
            <a:pPr algn="ctr">
              <a:defRPr/>
            </a:pPr>
            <a:r>
              <a:rPr lang="en-GB" sz="3200" b="1" dirty="0">
                <a:solidFill>
                  <a:srgbClr val="FF0000"/>
                </a:solidFill>
                <a:latin typeface="Bookman Old Style" pitchFamily="18" charset="0"/>
                <a:cs typeface="Arial" charset="0"/>
              </a:rPr>
              <a:t>Platforms, Challenges &amp; Opportunities”</a:t>
            </a:r>
          </a:p>
          <a:p>
            <a:pPr algn="ctr">
              <a:defRPr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-105" charset="0"/>
                <a:cs typeface="Arial" charset="0"/>
              </a:rPr>
              <a:t> 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-105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8175" y="4221163"/>
            <a:ext cx="69850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00B050"/>
                </a:solidFill>
                <a:latin typeface="Bookman Old Style" pitchFamily="18" charset="0"/>
                <a:cs typeface="Arial" charset="0"/>
              </a:rPr>
              <a:t>      Demola Igbalajobi</a:t>
            </a:r>
          </a:p>
          <a:p>
            <a:pPr algn="r">
              <a:defRPr/>
            </a:pPr>
            <a:r>
              <a:rPr lang="en-US" sz="2400" b="1" dirty="0">
                <a:solidFill>
                  <a:srgbClr val="00B050"/>
                </a:solidFill>
                <a:latin typeface="Bookman Old Style" pitchFamily="18" charset="0"/>
                <a:cs typeface="Arial" charset="0"/>
              </a:rPr>
              <a:t>Group Head, </a:t>
            </a:r>
            <a:r>
              <a:rPr lang="en-US" sz="2400" b="1">
                <a:solidFill>
                  <a:srgbClr val="00B050"/>
                </a:solidFill>
                <a:latin typeface="Bookman Old Style" pitchFamily="18" charset="0"/>
                <a:cs typeface="Arial" charset="0"/>
              </a:rPr>
              <a:t>Remita Services</a:t>
            </a:r>
            <a:endParaRPr lang="en-US" sz="2400" b="1" dirty="0">
              <a:solidFill>
                <a:srgbClr val="00B050"/>
              </a:solidFill>
              <a:latin typeface="Bookman Old Style" pitchFamily="18" charset="0"/>
              <a:cs typeface="Arial" charset="0"/>
            </a:endParaRPr>
          </a:p>
          <a:p>
            <a:pPr algn="r">
              <a:defRPr/>
            </a:pPr>
            <a:r>
              <a:rPr lang="en-US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cs typeface="Arial" charset="0"/>
              </a:rPr>
              <a:t>SystemSpecs Nigeria Limited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-105" charset="0"/>
                <a:cs typeface="Arial" charset="0"/>
              </a:rPr>
              <a:t> 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-105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539750" y="1412875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 dirty="0">
                <a:latin typeface="Georgia" pitchFamily="18" charset="0"/>
              </a:rPr>
              <a:t>Common payment channels/ platforms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 dirty="0" smtClean="0">
                <a:latin typeface="Georgia" pitchFamily="18" charset="0"/>
              </a:rPr>
              <a:t>Challenges </a:t>
            </a:r>
            <a:r>
              <a:rPr lang="en-US" sz="2400" dirty="0">
                <a:latin typeface="Georgia" pitchFamily="18" charset="0"/>
              </a:rPr>
              <a:t>to Cashless transactions in </a:t>
            </a:r>
            <a:r>
              <a:rPr lang="en-US" sz="2400" dirty="0" smtClean="0">
                <a:latin typeface="Georgia" pitchFamily="18" charset="0"/>
              </a:rPr>
              <a:t>Nigeria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 dirty="0" smtClean="0">
                <a:latin typeface="Georgia" pitchFamily="18" charset="0"/>
              </a:rPr>
              <a:t>Case Study – Treasury Single Account</a:t>
            </a:r>
            <a:endParaRPr lang="en-US" sz="2400" dirty="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 dirty="0" smtClean="0">
                <a:latin typeface="Georgia" pitchFamily="18" charset="0"/>
              </a:rPr>
              <a:t>Brief Introduction to the Remita Platform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 dirty="0" smtClean="0">
                <a:latin typeface="Georgia" pitchFamily="18" charset="0"/>
              </a:rPr>
              <a:t>Opportunities </a:t>
            </a:r>
            <a:r>
              <a:rPr lang="en-US" sz="2400" dirty="0">
                <a:latin typeface="Georgia" pitchFamily="18" charset="0"/>
              </a:rPr>
              <a:t>for Cashless transactions in </a:t>
            </a:r>
            <a:r>
              <a:rPr lang="en-US" sz="2400" dirty="0" smtClean="0">
                <a:latin typeface="Georgia" pitchFamily="18" charset="0"/>
              </a:rPr>
              <a:t>Nigeria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 dirty="0" smtClean="0">
                <a:latin typeface="Georgia" pitchFamily="18" charset="0"/>
              </a:rPr>
              <a:t>Summary</a:t>
            </a: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Presentation Outline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611188" y="1700213"/>
            <a:ext cx="8001000" cy="358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Internet Based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ePayment portals e.g. Remita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Credit/ Debit Cards for online purchases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Payment accounts e.g. PayPal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Online transfers between bank accounts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Point of Sale (POS)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Credit/ Debit Cards at card terminals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Mobile payments</a:t>
            </a:r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Some common channels/ platforms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80010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Fear of loss of power base – control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Resistance to blocking loopholes for ‘sharp’ practices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Infrastructure challenges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Admissibility of electronic payments as court evidence </a:t>
            </a:r>
            <a:endParaRPr lang="en-US" sz="240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Lack of understanding of the concept by the public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Inherent distrust of ‘computers’ by users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Lack of innovation on the part of service providers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Delays in settlement of interbank transactions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Absence of a legal framework for ePayment</a:t>
            </a: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79388" y="692150"/>
            <a:ext cx="8785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Challenges to Cashless Transactions in Nigeria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80010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Probably the biggest obstacle, especially in the public sector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The question of ‘Who now does what’?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Loss of patronage and importance/ relevance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Feeling of being under scrutiny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endParaRPr lang="en-US" sz="2400">
              <a:latin typeface="Georgia" pitchFamily="18" charset="0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Fear of loss of power base - control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250825" y="1196975"/>
            <a:ext cx="8893175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Stops indiscriminate diversion of funds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Money can be easily traced to accounts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‘Too fast’ for some banks as it reduces floats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Banks cannot keep money for days as ‘float’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Highlights delays in </a:t>
            </a:r>
            <a:r>
              <a:rPr lang="en-GB" sz="2400">
                <a:latin typeface="Georgia" pitchFamily="18" charset="0"/>
              </a:rPr>
              <a:t>settlement of interbank transactions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ePayment removes dependency on any single bank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I should be able to pay/ receive money from any bank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Some banks have come to depend on ‘key’ accounts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Beneficiaries not forced to use a particular bank</a:t>
            </a:r>
            <a:endParaRPr lang="en-GB" sz="2400">
              <a:latin typeface="Georgia" pitchFamily="18" charset="0"/>
            </a:endParaRP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Should encourage more competition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323850" y="620713"/>
            <a:ext cx="8820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Resistance to Blocking loopholes 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8001000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What is required for most electronic payments?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Internet connection; PC; mobile phone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How many people actually take part in ePayment processing in an organisation and need these tools?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What is the frequency of payment transactions?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Compare the cost to a single budget line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Availability of many low cost options</a:t>
            </a:r>
            <a:endParaRPr lang="en-US" sz="2400">
              <a:latin typeface="Georgia" pitchFamily="18" charset="0"/>
            </a:endParaRPr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Infrastructure Challenges – how real?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611188" y="1268413"/>
            <a:ext cx="8001000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Might not be on the statute books. However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Investigative bodies – EFCC, ICPC etc use it to build their case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Often leads to other physical evidence e.g. property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Depends on the weight of evidence</a:t>
            </a:r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GB" sz="2800" b="1">
                <a:solidFill>
                  <a:srgbClr val="FF0000"/>
                </a:solidFill>
                <a:latin typeface="Georgia" pitchFamily="18" charset="0"/>
              </a:rPr>
              <a:t>Admissibility of electronic payments evidence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250825" y="1341438"/>
            <a:ext cx="8321675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TSA is a unified structure of government bank accounts - a single account or a set of linked accounts for all government transactions, that gives a consolidated view of government cash resources; based on the principle of unity of cash and unity of treasury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Government currently has a fragmented banking arrangement - over 10, 000 bank accounts in multiple banks. 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Over N70 billion government funds was lost in failed commercial banks  (Source: OAGF, March 2012)</a:t>
            </a:r>
            <a:endParaRPr lang="en-US" sz="2400">
              <a:latin typeface="Georgia" pitchFamily="18" charset="0"/>
            </a:endParaRPr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323850" y="765175"/>
            <a:ext cx="82296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 dirty="0" smtClean="0">
                <a:solidFill>
                  <a:srgbClr val="FF0000"/>
                </a:solidFill>
                <a:latin typeface="Georgia" pitchFamily="18" charset="0"/>
              </a:rPr>
              <a:t>Case Study - Treasury Single Account (TSA) </a:t>
            </a:r>
            <a:endParaRPr lang="en-US" sz="2000" b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611188" y="1700213"/>
            <a:ext cx="8001000" cy="320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Main Objective is to help Government unify banking arrangements in order to have overall oversight of all cash flows. </a:t>
            </a:r>
            <a:endParaRPr lang="en-US" sz="2400" dirty="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Means of promoting efficiency, transparency and accountability in Government payments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 dirty="0" smtClean="0">
                <a:latin typeface="Georgia" pitchFamily="18" charset="0"/>
              </a:rPr>
              <a:t>Achieve End-to-End </a:t>
            </a:r>
            <a:r>
              <a:rPr lang="en-US" sz="2400" dirty="0">
                <a:latin typeface="Georgia" pitchFamily="18" charset="0"/>
              </a:rPr>
              <a:t>electronic processing of </a:t>
            </a:r>
            <a:r>
              <a:rPr lang="en-GB" sz="2400" dirty="0">
                <a:latin typeface="Georgia" pitchFamily="18" charset="0"/>
              </a:rPr>
              <a:t>Government payments in line with the National Payment System (NPS) Vision 2020 objectives. </a:t>
            </a: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 dirty="0" smtClean="0">
                <a:solidFill>
                  <a:srgbClr val="FF0000"/>
                </a:solidFill>
                <a:latin typeface="Georgia" pitchFamily="18" charset="0"/>
              </a:rPr>
              <a:t>Objectives of  Treasury Single </a:t>
            </a:r>
            <a:r>
              <a:rPr lang="en-US" sz="2800" b="1" dirty="0">
                <a:solidFill>
                  <a:srgbClr val="FF0000"/>
                </a:solidFill>
                <a:latin typeface="Georgia" pitchFamily="18" charset="0"/>
              </a:rPr>
              <a:t>Account (TSA) </a:t>
            </a:r>
            <a:endParaRPr lang="en-US" sz="2000" b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323529" y="1773238"/>
            <a:ext cx="8424936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Government does not always know the balance of funds held in the commercial banks, across all </a:t>
            </a:r>
            <a:r>
              <a:rPr lang="en-GB" sz="2400" dirty="0" err="1">
                <a:latin typeface="Georgia" pitchFamily="18" charset="0"/>
              </a:rPr>
              <a:t>MDAs</a:t>
            </a:r>
            <a:endParaRPr lang="en-GB" sz="2400" dirty="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Government still goes to borrow money when it has money in commercial banks and other accounts in CBN.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The TSA will ensure that Government has access to funds when needed and would only borrow if there is no fund in the consolidated account </a:t>
            </a: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323850" y="765175"/>
            <a:ext cx="82296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Why the Need for TSA? 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179388" y="1268413"/>
            <a:ext cx="896461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The existing Consolidated Revenue Fund (CRF) is now the TSA for Federal Government and will continue to be maintained at CBN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Most MDA funds will be domiciled in CBN, </a:t>
            </a:r>
            <a:r>
              <a:rPr lang="en-GB" sz="2400" dirty="0" smtClean="0">
                <a:latin typeface="Georgia" pitchFamily="18" charset="0"/>
              </a:rPr>
              <a:t>reducing </a:t>
            </a:r>
            <a:r>
              <a:rPr lang="en-GB" sz="2400" dirty="0" err="1" smtClean="0">
                <a:latin typeface="Georgia" pitchFamily="18" charset="0"/>
              </a:rPr>
              <a:t>CBN’s</a:t>
            </a:r>
            <a:r>
              <a:rPr lang="en-GB" sz="2400" dirty="0" smtClean="0">
                <a:latin typeface="Georgia" pitchFamily="18" charset="0"/>
              </a:rPr>
              <a:t> </a:t>
            </a:r>
            <a:r>
              <a:rPr lang="en-GB" sz="2400" dirty="0">
                <a:latin typeface="Georgia" pitchFamily="18" charset="0"/>
              </a:rPr>
              <a:t>huge cost of liquidity management for Open Market Operations (OMO)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 err="1">
                <a:latin typeface="Georgia" pitchFamily="18" charset="0"/>
              </a:rPr>
              <a:t>MDAs</a:t>
            </a:r>
            <a:r>
              <a:rPr lang="en-GB" sz="2400" dirty="0">
                <a:latin typeface="Georgia" pitchFamily="18" charset="0"/>
              </a:rPr>
              <a:t> will have access to cash as and when they need it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 dirty="0">
                <a:latin typeface="Georgia" pitchFamily="18" charset="0"/>
              </a:rPr>
              <a:t>There will be </a:t>
            </a:r>
            <a:r>
              <a:rPr lang="en-GB" sz="2400" dirty="0" smtClean="0">
                <a:latin typeface="Georgia" pitchFamily="18" charset="0"/>
              </a:rPr>
              <a:t>little idle </a:t>
            </a:r>
            <a:r>
              <a:rPr lang="en-GB" sz="2400" dirty="0">
                <a:latin typeface="Georgia" pitchFamily="18" charset="0"/>
              </a:rPr>
              <a:t>cash balances of </a:t>
            </a:r>
            <a:r>
              <a:rPr lang="en-GB" sz="2400" dirty="0" err="1">
                <a:latin typeface="Georgia" pitchFamily="18" charset="0"/>
              </a:rPr>
              <a:t>MDAs</a:t>
            </a:r>
            <a:r>
              <a:rPr lang="en-GB" sz="2400" dirty="0">
                <a:latin typeface="Georgia" pitchFamily="18" charset="0"/>
              </a:rPr>
              <a:t> at both CBN and </a:t>
            </a:r>
            <a:r>
              <a:rPr lang="en-GB" sz="2400" dirty="0" smtClean="0">
                <a:latin typeface="Georgia" pitchFamily="18" charset="0"/>
              </a:rPr>
              <a:t>Commercial Banks  </a:t>
            </a:r>
            <a:endParaRPr lang="en-GB" sz="2400" dirty="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endParaRPr lang="en-GB" sz="2400" dirty="0">
              <a:latin typeface="Georgia" pitchFamily="18" charset="0"/>
            </a:endParaRPr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323850" y="765175"/>
            <a:ext cx="82296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How Does  TSA Work?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0" y="980728"/>
            <a:ext cx="9144000" cy="502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 dirty="0">
                <a:latin typeface="Georgia" pitchFamily="18" charset="0"/>
              </a:rPr>
              <a:t>MDAs initiate and approve transactions from their offices against their approved budgets </a:t>
            </a:r>
            <a:r>
              <a:rPr lang="en-US" sz="2200" dirty="0" smtClean="0">
                <a:latin typeface="Georgia" pitchFamily="18" charset="0"/>
              </a:rPr>
              <a:t>using </a:t>
            </a:r>
            <a:r>
              <a:rPr lang="en-GB" sz="2200" dirty="0" smtClean="0">
                <a:latin typeface="Georgia" pitchFamily="18" charset="0"/>
              </a:rPr>
              <a:t>a Financial Management System (GIFMIS) that integrates with CBN ePayment Platform to automate and streamline payments across all </a:t>
            </a:r>
            <a:r>
              <a:rPr lang="en-GB" sz="2200" dirty="0" err="1" smtClean="0">
                <a:latin typeface="Georgia" pitchFamily="18" charset="0"/>
              </a:rPr>
              <a:t>MDAs</a:t>
            </a:r>
            <a:endParaRPr lang="en-GB" sz="2200" dirty="0" smtClean="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 dirty="0" smtClean="0">
                <a:latin typeface="Georgia" pitchFamily="18" charset="0"/>
              </a:rPr>
              <a:t>MDA payment </a:t>
            </a:r>
            <a:r>
              <a:rPr lang="en-US" sz="2200" dirty="0">
                <a:latin typeface="Georgia" pitchFamily="18" charset="0"/>
              </a:rPr>
              <a:t>instructions are sent to CBN to provide the cash for consummation </a:t>
            </a:r>
            <a:endParaRPr lang="en-GB" sz="2200" dirty="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200" dirty="0">
                <a:latin typeface="Georgia" pitchFamily="18" charset="0"/>
              </a:rPr>
              <a:t>CBN has adopted Remita as its ePayment platform for </a:t>
            </a:r>
            <a:r>
              <a:rPr lang="en-GB" sz="2200" dirty="0" smtClean="0">
                <a:latin typeface="Georgia" pitchFamily="18" charset="0"/>
              </a:rPr>
              <a:t>effecting payment instructions from </a:t>
            </a:r>
            <a:r>
              <a:rPr lang="en-GB" sz="2200" dirty="0" err="1">
                <a:latin typeface="Georgia" pitchFamily="18" charset="0"/>
              </a:rPr>
              <a:t>MDAs</a:t>
            </a:r>
            <a:r>
              <a:rPr lang="en-GB" sz="2200" dirty="0">
                <a:latin typeface="Georgia" pitchFamily="18" charset="0"/>
              </a:rPr>
              <a:t> to beneficiary accounts in </a:t>
            </a:r>
            <a:r>
              <a:rPr lang="en-GB" sz="2200" dirty="0" smtClean="0">
                <a:latin typeface="Georgia" pitchFamily="18" charset="0"/>
              </a:rPr>
              <a:t>Commercial Banks, Micro Finance Banks </a:t>
            </a:r>
            <a:r>
              <a:rPr lang="en-GB" sz="2200" dirty="0">
                <a:latin typeface="Georgia" pitchFamily="18" charset="0"/>
              </a:rPr>
              <a:t>and Mortgage Banks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200" dirty="0">
                <a:latin typeface="Georgia" pitchFamily="18" charset="0"/>
              </a:rPr>
              <a:t>The use of paper mandates at CBN for CRF transactions has ceased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200" dirty="0">
                <a:latin typeface="Georgia" pitchFamily="18" charset="0"/>
              </a:rPr>
              <a:t>OAGF has effected all payments from CRF through Remita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 dirty="0">
                <a:latin typeface="Georgia" pitchFamily="18" charset="0"/>
              </a:rPr>
              <a:t>Transactions totaling Over 150 Billion Naira a month is passing through the CBN Remita platform</a:t>
            </a:r>
            <a:endParaRPr lang="en-GB" sz="2200" dirty="0">
              <a:latin typeface="Georgia" pitchFamily="18" charset="0"/>
            </a:endParaRPr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323528" y="620688"/>
            <a:ext cx="8229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en-US" sz="2800" b="1" dirty="0">
                <a:solidFill>
                  <a:srgbClr val="FF0000"/>
                </a:solidFill>
                <a:latin typeface="Georgia" pitchFamily="18" charset="0"/>
              </a:rPr>
              <a:t>TSA Implementation</a:t>
            </a:r>
            <a:endParaRPr lang="en-US" sz="2000" b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539750" y="1196975"/>
            <a:ext cx="7993063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 u="sng">
                <a:latin typeface="Georgia" pitchFamily="18" charset="0"/>
              </a:rPr>
              <a:t>What is Remita?</a:t>
            </a:r>
          </a:p>
          <a:p>
            <a:pPr algn="just"/>
            <a:r>
              <a:rPr lang="en-GB" sz="2400" b="1">
                <a:latin typeface="Georgia" pitchFamily="18" charset="0"/>
              </a:rPr>
              <a:t>  </a:t>
            </a:r>
            <a:endParaRPr lang="en-GB" sz="2400">
              <a:latin typeface="Georgia" pitchFamily="18" charset="0"/>
            </a:endParaRPr>
          </a:p>
          <a:p>
            <a:pPr marL="0" lvl="2" algn="ctr"/>
            <a:r>
              <a:rPr lang="en-GB" sz="2800">
                <a:latin typeface="Georgia" pitchFamily="18" charset="0"/>
              </a:rPr>
              <a:t>Remita is </a:t>
            </a:r>
            <a:r>
              <a:rPr lang="en-US" sz="2800">
                <a:latin typeface="Georgia" pitchFamily="18" charset="0"/>
              </a:rPr>
              <a:t>a comprehensive ONE-STOP </a:t>
            </a:r>
          </a:p>
          <a:p>
            <a:pPr marL="0" lvl="2" algn="ctr"/>
            <a:r>
              <a:rPr lang="en-US" sz="2800">
                <a:latin typeface="Georgia" pitchFamily="18" charset="0"/>
              </a:rPr>
              <a:t>e-Payment, e-Collection and Payroll Solution. </a:t>
            </a:r>
          </a:p>
          <a:p>
            <a:pPr marL="0" lvl="2" algn="ctr"/>
            <a:endParaRPr lang="en-US" sz="2800">
              <a:latin typeface="Georgia" pitchFamily="18" charset="0"/>
            </a:endParaRPr>
          </a:p>
          <a:p>
            <a:pPr marL="0" lvl="2" algn="ctr"/>
            <a:r>
              <a:rPr lang="en-US" sz="2800">
                <a:latin typeface="Georgia" pitchFamily="18" charset="0"/>
              </a:rPr>
              <a:t>Extremely robust and yet so easy to use, Remita is designed to be used by any public or private sector organization irrespective of Size, Structure or Specific requirements.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468313" y="1268413"/>
            <a:ext cx="8135937" cy="454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3088" lvl="2" indent="-4508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>
                <a:latin typeface="Georgia" pitchFamily="18" charset="0"/>
              </a:rPr>
              <a:t>View balance in all your accounts  across all banks on just one screen</a:t>
            </a:r>
          </a:p>
          <a:p>
            <a:pPr marL="573088" lvl="2" indent="-4508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>
                <a:latin typeface="Georgia" pitchFamily="18" charset="0"/>
              </a:rPr>
              <a:t>Handle e-payment of all types - salaries, pensions, taxes, suppliers/contractors, individuals, etc.</a:t>
            </a:r>
          </a:p>
          <a:p>
            <a:pPr marL="573088" lvl="2" indent="-4508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>
                <a:latin typeface="Georgia" pitchFamily="18" charset="0"/>
              </a:rPr>
              <a:t>Make payments to beneficiaries in any Microfinance, Mortgage or Commercial Bank</a:t>
            </a:r>
          </a:p>
          <a:p>
            <a:pPr marL="573088" lvl="2" indent="-4508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>
                <a:latin typeface="Georgia" pitchFamily="18" charset="0"/>
              </a:rPr>
              <a:t>Instantly notify payment beneficiaries by SMS and email</a:t>
            </a:r>
          </a:p>
          <a:p>
            <a:pPr marL="573088" lvl="2" indent="-4508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>
                <a:latin typeface="Georgia" pitchFamily="18" charset="0"/>
              </a:rPr>
              <a:t>Monitor and report on any activity or payment ever made and on the platform </a:t>
            </a:r>
          </a:p>
          <a:p>
            <a:pPr marL="573088" lvl="2" indent="-4508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200">
                <a:latin typeface="Georgia" pitchFamily="18" charset="0"/>
              </a:rPr>
              <a:t>Operate all your bank accounts from just one place right from the comfort of your home, office or anywhere you may be in the world</a:t>
            </a:r>
          </a:p>
        </p:txBody>
      </p:sp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179388" y="765175"/>
            <a:ext cx="82296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2" indent="-914400">
              <a:spcBef>
                <a:spcPts val="100"/>
              </a:spcBef>
              <a:spcAft>
                <a:spcPts val="500"/>
              </a:spcAft>
              <a:buSzPct val="75000"/>
            </a:pPr>
            <a:r>
              <a:rPr lang="en-US" sz="2800" b="1">
                <a:latin typeface="Georgia" pitchFamily="18" charset="0"/>
              </a:rPr>
              <a:t>With Remita e-Payment you can: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84213" y="1844675"/>
            <a:ext cx="7848600" cy="37449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287338" indent="-287338" algn="just">
              <a:defRPr/>
            </a:pPr>
            <a:r>
              <a:rPr lang="en-US" sz="2400" dirty="0" smtClean="0">
                <a:latin typeface="Georgia" pitchFamily="-105" charset="0"/>
              </a:rPr>
              <a:t>Handle all collection types-fixed or variable amounts or regular or irregular intervals</a:t>
            </a:r>
          </a:p>
          <a:p>
            <a:pPr marL="287338" indent="-287338" algn="just">
              <a:defRPr/>
            </a:pPr>
            <a:r>
              <a:rPr lang="en-US" sz="2400" dirty="0" smtClean="0">
                <a:latin typeface="Georgia" pitchFamily="-105" charset="0"/>
              </a:rPr>
              <a:t>Automatically debit accounts held in any bank in Nigeria</a:t>
            </a:r>
          </a:p>
          <a:p>
            <a:pPr marL="287338" indent="-287338" algn="just">
              <a:defRPr/>
            </a:pPr>
            <a:r>
              <a:rPr lang="en-US" sz="2400" dirty="0" smtClean="0">
                <a:latin typeface="Georgia" pitchFamily="-105" charset="0"/>
              </a:rPr>
              <a:t>Collect cash from customers through any bank branch</a:t>
            </a:r>
          </a:p>
          <a:p>
            <a:pPr marL="287338" indent="-287338" algn="just">
              <a:defRPr/>
            </a:pPr>
            <a:r>
              <a:rPr lang="en-US" sz="2400" dirty="0" smtClean="0">
                <a:latin typeface="Georgia" pitchFamily="-105" charset="0"/>
              </a:rPr>
              <a:t>View consolidated collection activities from all banks on a single screen</a:t>
            </a:r>
          </a:p>
          <a:p>
            <a:pPr marL="287338" indent="-287338" algn="just">
              <a:defRPr/>
            </a:pPr>
            <a:r>
              <a:rPr lang="en-US" sz="2400" dirty="0" smtClean="0">
                <a:latin typeface="Georgia" pitchFamily="-105" charset="0"/>
              </a:rPr>
              <a:t>Pre-notify customers 3 days before actual debit </a:t>
            </a:r>
          </a:p>
          <a:p>
            <a:pPr marL="0" indent="0" algn="just">
              <a:buFontTx/>
              <a:buNone/>
              <a:defRPr/>
            </a:pPr>
            <a:endParaRPr lang="en-US" sz="2400" dirty="0" smtClean="0">
              <a:latin typeface="Georgia" pitchFamily="-105" charset="0"/>
            </a:endParaRPr>
          </a:p>
          <a:p>
            <a:pPr marL="0" indent="0" algn="just">
              <a:buFontTx/>
              <a:buNone/>
              <a:defRPr/>
            </a:pPr>
            <a:endParaRPr lang="en-US" sz="2400" dirty="0" smtClean="0">
              <a:latin typeface="Georgia" pitchFamily="-105" charset="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1125538"/>
            <a:ext cx="8001000" cy="500062"/>
          </a:xfrm>
        </p:spPr>
        <p:txBody>
          <a:bodyPr anchor="t"/>
          <a:lstStyle/>
          <a:p>
            <a:pPr algn="l"/>
            <a:r>
              <a:rPr lang="en-US" sz="2400" b="1" smtClean="0">
                <a:solidFill>
                  <a:schemeClr val="tx1"/>
                </a:solidFill>
                <a:latin typeface="Georgia" pitchFamily="18" charset="0"/>
                <a:ea typeface="ヒラギノ角ゴ Pro W3"/>
              </a:rPr>
              <a:t>With Remita e-Collection you can: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1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6ABE0A1-088A-48D8-9F4E-D5A52843DD63}" type="slidenum">
              <a:rPr lang="en-US" smtClean="0">
                <a:latin typeface="Arial" pitchFamily="34" charset="0"/>
                <a:cs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43" name="Rectangle 2"/>
          <p:cNvSpPr>
            <a:spLocks noChangeArrowheads="1"/>
          </p:cNvSpPr>
          <p:nvPr/>
        </p:nvSpPr>
        <p:spPr bwMode="auto">
          <a:xfrm>
            <a:off x="611188" y="908050"/>
            <a:ext cx="8137525" cy="471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2" algn="just">
              <a:defRPr/>
            </a:pPr>
            <a:r>
              <a:rPr lang="en-US" sz="2400" b="1" dirty="0">
                <a:latin typeface="Georgia" pitchFamily="-105" charset="0"/>
              </a:rPr>
              <a:t>With Remita Payroll, within minutes You can:</a:t>
            </a:r>
          </a:p>
          <a:p>
            <a:pPr marL="0" lvl="2" algn="just">
              <a:defRPr/>
            </a:pPr>
            <a:endParaRPr lang="en-US" sz="1200" dirty="0">
              <a:latin typeface="Georgia" pitchFamily="-105" charset="0"/>
            </a:endParaRPr>
          </a:p>
          <a:p>
            <a:pPr marL="395288" lvl="2" indent="-395288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Georgia" pitchFamily="-105" charset="0"/>
              </a:rPr>
              <a:t>Compute all staff allowances, loans, pensions, taxes and other deductions. </a:t>
            </a:r>
          </a:p>
          <a:p>
            <a:pPr marL="395288" lvl="2" indent="-395288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Georgia" pitchFamily="-105" charset="0"/>
              </a:rPr>
              <a:t>Use Biometrics to identify your staff and pensioners</a:t>
            </a:r>
          </a:p>
          <a:p>
            <a:pPr marL="395288" lvl="2" indent="-395288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Georgia" pitchFamily="-105" charset="0"/>
              </a:rPr>
              <a:t>Pay staff and pensioners with accounts in any Microfinance, Mortgage and commercial banks</a:t>
            </a:r>
          </a:p>
          <a:p>
            <a:pPr marL="395288" lvl="2" indent="-395288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Georgia" pitchFamily="-105" charset="0"/>
              </a:rPr>
              <a:t>Automatically deliver electronic schedules to PFAs, PFCs, Cooperatives, Unions and other statutory agencies</a:t>
            </a:r>
          </a:p>
          <a:p>
            <a:pPr marL="395288" lvl="2" indent="-395288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Georgia" pitchFamily="-105" charset="0"/>
              </a:rPr>
              <a:t>Provide staff with pay slips and tax computation slips</a:t>
            </a:r>
          </a:p>
          <a:p>
            <a:pPr marL="395288" lvl="2" indent="-395288">
              <a:lnSpc>
                <a:spcPct val="11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Georgia" pitchFamily="-105" charset="0"/>
              </a:rPr>
              <a:t>View unlimited Payroll, Pension &amp; Biometrics Reports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611188" y="1700213"/>
            <a:ext cx="8001000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Millions of ‘unbanked’ waiting to be tapped into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Many organisations, including many public bodies still untapped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Seamless integration between platforms, products and solutions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 Go International!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endParaRPr lang="en-US" sz="2400">
              <a:latin typeface="Georgia" pitchFamily="18" charset="0"/>
            </a:endParaRPr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Opportunities for Cashless Transactions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611188" y="1700213"/>
            <a:ext cx="80010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Is it really possible to have a ‘cashless society’?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Do we really want a cashless society?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Emergency purchases?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There is a comfort in having cash in my pocket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Getting cash discounts</a:t>
            </a:r>
          </a:p>
          <a:p>
            <a:pPr marL="920750" lvl="1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Culture</a:t>
            </a: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But ….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250825" y="1773238"/>
            <a:ext cx="836136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Cashless transactions is a reality that has come to stay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There are a number of platforms open to users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GB" sz="2400">
                <a:latin typeface="Georgia" pitchFamily="18" charset="0"/>
              </a:rPr>
              <a:t>The challenges are surmountable – technical &amp; human</a:t>
            </a: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Opportunities still abound</a:t>
            </a:r>
            <a:endParaRPr lang="en-GB" sz="2400">
              <a:latin typeface="Georgia" pitchFamily="18" charset="0"/>
            </a:endParaRPr>
          </a:p>
          <a:p>
            <a:pPr marL="463550" indent="-463550">
              <a:spcBef>
                <a:spcPts val="100"/>
              </a:spcBef>
              <a:spcAft>
                <a:spcPts val="500"/>
              </a:spcAft>
              <a:buSzPct val="75000"/>
              <a:buFont typeface="Wingdings" pitchFamily="2" charset="2"/>
              <a:buChar char="q"/>
            </a:pPr>
            <a:r>
              <a:rPr lang="en-US" sz="2400">
                <a:latin typeface="Georgia" pitchFamily="18" charset="0"/>
              </a:rPr>
              <a:t>How far can we take it?</a:t>
            </a: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323850" y="765175"/>
            <a:ext cx="8820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800" b="1">
                <a:solidFill>
                  <a:srgbClr val="FF0000"/>
                </a:solidFill>
                <a:latin typeface="Georgia" pitchFamily="18" charset="0"/>
              </a:rPr>
              <a:t>Summary</a:t>
            </a:r>
            <a:endParaRPr lang="en-US" sz="2000" b="1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214313" y="500063"/>
            <a:ext cx="8501062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2" algn="just"/>
            <a:endParaRPr lang="en-US" sz="3200">
              <a:latin typeface="Georgia" pitchFamily="18" charset="0"/>
            </a:endParaRPr>
          </a:p>
          <a:p>
            <a:pPr marL="0" lvl="2" algn="just"/>
            <a:endParaRPr lang="en-US" sz="3200">
              <a:latin typeface="Georg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71625" y="2535238"/>
            <a:ext cx="5786438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2" algn="ctr">
              <a:defRPr/>
            </a:pPr>
            <a:r>
              <a:rPr lang="en-US" sz="6600" b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  <a:cs typeface="Arial" charset="0"/>
              </a:rPr>
              <a:t>Thank You</a:t>
            </a:r>
            <a:endParaRPr lang="en-US" sz="6600" dirty="0">
              <a:latin typeface="Georgia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 - &amp;quot;Thank You for Coming . . &amp;quot;&quot;/&gt;&lt;property id=&quot;20307&quot; value=&quot;310&quot;/&gt;&lt;/object&gt;&lt;object type=&quot;3&quot; unique_id=&quot;10006&quot;&gt;&lt;property id=&quot;20148&quot; value=&quot;5&quot;/&gt;&lt;property id=&quot;20300&quot; value=&quot;Slide 3 - &amp;quot;A little background . . .&amp;quot;&quot;/&gt;&lt;property id=&quot;20307&quot; value=&quot;296&quot;/&gt;&lt;/object&gt;&lt;object type=&quot;3&quot; unique_id=&quot;10326&quot;&gt;&lt;property id=&quot;20148&quot; value=&quot;5&quot;/&gt;&lt;property id=&quot;20300&quot; value=&quot;Slide 1&quot;/&gt;&lt;property id=&quot;20307&quot; value=&quot;312&quot;/&gt;&lt;/object&gt;&lt;object type=&quot;3&quot; unique_id=&quot;10523&quot;&gt;&lt;property id=&quot;20148&quot; value=&quot;5&quot;/&gt;&lt;property id=&quot;20300&quot; value=&quot;Slide 4 - &amp;quot;Current Practices&amp;quot;&quot;/&gt;&lt;property id=&quot;20307&quot; value=&quot;313&quot;/&gt;&lt;/object&gt;&lt;object type=&quot;3&quot; unique_id=&quot;10637&quot;&gt;&lt;property id=&quot;20148&quot; value=&quot;5&quot;/&gt;&lt;property id=&quot;20300&quot; value=&quot;Slide 5 - &amp;quot;Challenges&amp;quot;&quot;/&gt;&lt;property id=&quot;20307&quot; value=&quot;31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remita_ppt_template">
  <a:themeElements>
    <a:clrScheme name="remita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emita_pp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mita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mita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mita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mita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mita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mita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ita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ita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ita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ita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ita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mita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remita_ppt_template</Template>
  <TotalTime>17351</TotalTime>
  <Words>1162</Words>
  <Application>Microsoft Office PowerPoint</Application>
  <PresentationFormat>On-screen Show (4:3)</PresentationFormat>
  <Paragraphs>137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ヒラギノ角ゴ Pro W3</vt:lpstr>
      <vt:lpstr>Calibri</vt:lpstr>
      <vt:lpstr>Eras Bold ITC</vt:lpstr>
      <vt:lpstr>Aachen BT</vt:lpstr>
      <vt:lpstr>Bookman Old Style</vt:lpstr>
      <vt:lpstr>Georgia</vt:lpstr>
      <vt:lpstr>Wingdings</vt:lpstr>
      <vt:lpstr>remita_ppt_template</vt:lpstr>
      <vt:lpstr>Custom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With Remita e-Collection you can:</vt:lpstr>
      <vt:lpstr>Slide 18</vt:lpstr>
      <vt:lpstr>Slide 19</vt:lpstr>
      <vt:lpstr>Slide 20</vt:lpstr>
      <vt:lpstr>Slide 21</vt:lpstr>
      <vt:lpstr>Slide 22</vt:lpstr>
    </vt:vector>
  </TitlesOfParts>
  <Company>SystemSpecs Limited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Chinedu Onuoha</dc:creator>
  <cp:lastModifiedBy>igbalajobi</cp:lastModifiedBy>
  <cp:revision>961</cp:revision>
  <dcterms:created xsi:type="dcterms:W3CDTF">2012-04-23T07:41:36Z</dcterms:created>
  <dcterms:modified xsi:type="dcterms:W3CDTF">2012-06-07T12:42:41Z</dcterms:modified>
</cp:coreProperties>
</file>