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24"/>
  </p:notesMasterIdLst>
  <p:sldIdLst>
    <p:sldId id="256" r:id="rId2"/>
    <p:sldId id="272" r:id="rId3"/>
    <p:sldId id="273" r:id="rId4"/>
    <p:sldId id="274" r:id="rId5"/>
    <p:sldId id="275" r:id="rId6"/>
    <p:sldId id="276" r:id="rId7"/>
    <p:sldId id="281" r:id="rId8"/>
    <p:sldId id="286" r:id="rId9"/>
    <p:sldId id="287" r:id="rId10"/>
    <p:sldId id="277" r:id="rId11"/>
    <p:sldId id="279" r:id="rId12"/>
    <p:sldId id="280" r:id="rId13"/>
    <p:sldId id="288" r:id="rId14"/>
    <p:sldId id="259" r:id="rId15"/>
    <p:sldId id="285" r:id="rId16"/>
    <p:sldId id="261" r:id="rId17"/>
    <p:sldId id="263" r:id="rId18"/>
    <p:sldId id="282" r:id="rId19"/>
    <p:sldId id="284" r:id="rId20"/>
    <p:sldId id="260" r:id="rId21"/>
    <p:sldId id="270" r:id="rId22"/>
    <p:sldId id="271" r:id="rId2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615" autoAdjust="0"/>
    <p:restoredTop sz="86441" autoAdjust="0"/>
  </p:normalViewPr>
  <p:slideViewPr>
    <p:cSldViewPr>
      <p:cViewPr varScale="1">
        <p:scale>
          <a:sx n="66" d="100"/>
          <a:sy n="66" d="100"/>
        </p:scale>
        <p:origin x="-101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8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2B8BA8D-7019-4432-A613-82090F867CC2}" type="datetimeFigureOut">
              <a:rPr lang="en-US" smtClean="0"/>
              <a:pPr/>
              <a:t>6/17/2014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30A773F-79B9-4898-902F-D85EEE8E1D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Knowledge of the DO’s &amp; DON’Ts</a:t>
            </a:r>
            <a:r>
              <a:rPr lang="en-US" baseline="0" dirty="0" smtClean="0"/>
              <a:t> of your Profession------------------------- Details next slide</a:t>
            </a:r>
          </a:p>
          <a:p>
            <a:endParaRPr lang="en-US" baseline="0" dirty="0" smtClean="0"/>
          </a:p>
          <a:p>
            <a:r>
              <a:rPr lang="en-US" baseline="0" dirty="0" smtClean="0"/>
              <a:t>Knowledge of Equitable Professional Charges--------------------------------- Details next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A773F-79B9-4898-902F-D85EEE8E1DA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100" b="1" u="sng" dirty="0" smtClean="0"/>
              <a:t>Do not harm </a:t>
            </a:r>
            <a:r>
              <a:rPr lang="en-US" sz="1100" dirty="0" smtClean="0"/>
              <a:t>– never intentionally allow harm to come to others as a result of your actions or inactions, make no decision of moral or ethical implications without full consideration of the facts &amp; without emotional bias.</a:t>
            </a:r>
          </a:p>
          <a:p>
            <a:endParaRPr lang="en-US" sz="1100" dirty="0" smtClean="0"/>
          </a:p>
          <a:p>
            <a:r>
              <a:rPr lang="en-US" sz="1100" b="1" u="sng" dirty="0" smtClean="0"/>
              <a:t>Open to consideration of others </a:t>
            </a:r>
            <a:r>
              <a:rPr lang="en-US" sz="1100" dirty="0" smtClean="0"/>
              <a:t>– 1</a:t>
            </a:r>
            <a:r>
              <a:rPr lang="en-US" sz="1100" baseline="30000" dirty="0" smtClean="0"/>
              <a:t>st</a:t>
            </a:r>
            <a:r>
              <a:rPr lang="en-US" sz="1100" dirty="0" smtClean="0"/>
              <a:t>, seek to understand then to be understood, see the world through the eyes of others, put yourself in their position.</a:t>
            </a:r>
          </a:p>
          <a:p>
            <a:r>
              <a:rPr lang="en-US" sz="1100" dirty="0" smtClean="0"/>
              <a:t>Have self discipline in handling private information's.</a:t>
            </a:r>
          </a:p>
          <a:p>
            <a:endParaRPr lang="en-US" sz="1100" dirty="0" smtClean="0"/>
          </a:p>
          <a:p>
            <a:r>
              <a:rPr lang="en-US" sz="1100" dirty="0" smtClean="0"/>
              <a:t>  </a:t>
            </a:r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A773F-79B9-4898-902F-D85EEE8E1DA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/>
              <a:t>Consider the golden rule </a:t>
            </a:r>
            <a:r>
              <a:rPr lang="en-US" dirty="0" smtClean="0"/>
              <a:t>– As you wish that men would do to you, do so to them</a:t>
            </a:r>
          </a:p>
          <a:p>
            <a:endParaRPr lang="en-US" dirty="0" smtClean="0"/>
          </a:p>
          <a:p>
            <a:r>
              <a:rPr lang="en-US" dirty="0" smtClean="0"/>
              <a:t>Avoid distributing</a:t>
            </a:r>
            <a:r>
              <a:rPr lang="en-US" baseline="0" dirty="0" smtClean="0"/>
              <a:t> info. that is known to be incomplete, incorrect, inaccurate or inappropriate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Abreast to Policies &amp; changes to social theory </a:t>
            </a:r>
            <a:r>
              <a:rPr lang="en-US" baseline="0" dirty="0" smtClean="0"/>
              <a:t>– Moral values are universally structured by concepts of justice, rights, harms, welfare &amp; fairness.</a:t>
            </a:r>
          </a:p>
          <a:p>
            <a:r>
              <a:rPr lang="en-US" baseline="0" dirty="0" smtClean="0"/>
              <a:t>Confront those who practice unethical acts based on social norms &amp; inform them of potential harm it does to others, as well as the natural, logical &amp; legal consequences of doing so. Never attempt to create or increase the dependence of users for personal gain such as job security.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Assume that anonymity is the preferred method of communication &amp; respect that in  the absence of specific authorization that would allow for one’s personal identity to be revealed &amp; to what extent. Exceptions include abuse, misuse, violations of the law &amp; legal enforcement to the law.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A773F-79B9-4898-902F-D85EEE8E1DA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22B1A-09CF-4190-B929-9A675DFED801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1E70A8D2-B95F-46C4-8682-49EB044477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DADF7-3574-4C37-AE21-C471A75FE44B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A8D2-B95F-46C4-8682-49EB044477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B1F5-D6E5-4668-9DA5-2E16A4CE853E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E70A8D2-B95F-46C4-8682-49EB044477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E3D8C-759F-4A72-94DE-BABD6678F15D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A8D2-B95F-46C4-8682-49EB044477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6E9AB-2443-4864-8654-ADD566CCC32B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A8D2-B95F-46C4-8682-49EB044477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DFC46-34B6-4DC7-A664-6D85721BA844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A8D2-B95F-46C4-8682-49EB044477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71B3D-1438-4435-880C-3E19AECD8AD9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A8D2-B95F-46C4-8682-49EB044477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D7EED-2068-46BF-A83B-95A247127598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A8D2-B95F-46C4-8682-49EB044477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30162-D8B3-4D52-9DA3-DC827AD023F1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E70A8D2-B95F-46C4-8682-49EB044477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99EB-F12F-4ED1-8E07-B1C9EA2415D5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A8D2-B95F-46C4-8682-49EB044477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C0569-016A-40EB-9A0E-6EFC2185FED7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A8D2-B95F-46C4-8682-49EB044477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0F7FF70-4647-493A-BEDB-B018A4F90F03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1E70A8D2-B95F-46C4-8682-49EB044477C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10000"/>
            <a:ext cx="6400800" cy="2895600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Presented by</a:t>
            </a:r>
          </a:p>
          <a:p>
            <a:r>
              <a:rPr lang="en-US" sz="2000" b="1" dirty="0" err="1" smtClean="0"/>
              <a:t>Alhaji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Ladi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Ogunneye</a:t>
            </a:r>
            <a:r>
              <a:rPr lang="en-US" sz="2000" b="1" dirty="0" smtClean="0"/>
              <a:t>, FNCS, </a:t>
            </a:r>
            <a:r>
              <a:rPr lang="en-US" sz="2000" b="1" dirty="0" err="1" smtClean="0"/>
              <a:t>FIoD</a:t>
            </a:r>
            <a:endParaRPr lang="en-US" sz="2000" b="1" dirty="0" smtClean="0"/>
          </a:p>
          <a:p>
            <a:r>
              <a:rPr lang="en-US" sz="2000" b="1" dirty="0" smtClean="0"/>
              <a:t>PAST PRESIDENT – NCS</a:t>
            </a:r>
          </a:p>
          <a:p>
            <a:r>
              <a:rPr lang="en-US" sz="2000" b="1" dirty="0" smtClean="0"/>
              <a:t>IMMEDIATE PAST PROVOST – NCS COLLEGE OF FELLOWS</a:t>
            </a:r>
          </a:p>
          <a:p>
            <a:r>
              <a:rPr lang="en-US" sz="2000" b="1" dirty="0" smtClean="0"/>
              <a:t>AT THE 2014 CPN NEW MEMBERS’ INDUCTION CEREMONY</a:t>
            </a:r>
          </a:p>
          <a:p>
            <a:r>
              <a:rPr lang="en-US" sz="2000" b="1" dirty="0" smtClean="0"/>
              <a:t>18</a:t>
            </a:r>
            <a:r>
              <a:rPr lang="en-US" sz="2000" b="1" baseline="30000" dirty="0" smtClean="0"/>
              <a:t>TH</a:t>
            </a:r>
            <a:r>
              <a:rPr lang="en-US" sz="2000" b="1" dirty="0" smtClean="0"/>
              <a:t> JUNE 2014</a:t>
            </a:r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ETHICS &amp; CODES OF PROFESSIONAL PRACTICE</a:t>
            </a:r>
            <a:endParaRPr lang="en-US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8382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DADF7-3574-4C37-AE21-C471A75FE44B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A8D2-B95F-46C4-8682-49EB044477C8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457200" y="762000"/>
            <a:ext cx="8229600" cy="5334000"/>
          </a:xfrm>
        </p:spPr>
        <p:txBody>
          <a:bodyPr>
            <a:noAutofit/>
          </a:bodyPr>
          <a:lstStyle/>
          <a:p>
            <a:r>
              <a:rPr lang="en-US" sz="2250" dirty="0" smtClean="0"/>
              <a:t>DEFINITIONS:</a:t>
            </a:r>
          </a:p>
          <a:p>
            <a:pPr>
              <a:buNone/>
            </a:pPr>
            <a:r>
              <a:rPr lang="en-US" sz="2250" dirty="0" smtClean="0"/>
              <a:t>	-    Who is a professional?</a:t>
            </a:r>
          </a:p>
          <a:p>
            <a:pPr>
              <a:buNone/>
            </a:pPr>
            <a:r>
              <a:rPr lang="en-US" sz="2250" dirty="0" smtClean="0"/>
              <a:t>	-    Ethics</a:t>
            </a:r>
          </a:p>
          <a:p>
            <a:pPr>
              <a:buNone/>
            </a:pPr>
            <a:r>
              <a:rPr lang="en-US" sz="2250" dirty="0" smtClean="0"/>
              <a:t> 	-    Code of professional practice</a:t>
            </a:r>
          </a:p>
          <a:p>
            <a:r>
              <a:rPr lang="en-US" sz="2250" dirty="0" smtClean="0"/>
              <a:t>UNIQUENESS OF THE IT PROFESSION</a:t>
            </a:r>
          </a:p>
          <a:p>
            <a:pPr>
              <a:buNone/>
            </a:pPr>
            <a:endParaRPr lang="en-US" sz="2250" dirty="0" smtClean="0"/>
          </a:p>
          <a:p>
            <a:r>
              <a:rPr lang="en-US" sz="2250" dirty="0" smtClean="0"/>
              <a:t>THE MAKING OF A TRUE PROFESSIONAL</a:t>
            </a:r>
          </a:p>
          <a:p>
            <a:pPr>
              <a:buNone/>
            </a:pPr>
            <a:endParaRPr lang="en-US" sz="2250" dirty="0" smtClean="0"/>
          </a:p>
          <a:p>
            <a:r>
              <a:rPr lang="en-US" sz="2250" dirty="0" smtClean="0"/>
              <a:t>ETHICS &amp; CODE OF PROFESSIONAL PRACTICE</a:t>
            </a:r>
          </a:p>
          <a:p>
            <a:pPr>
              <a:buNone/>
            </a:pPr>
            <a:endParaRPr lang="en-US" sz="2250" dirty="0" smtClean="0"/>
          </a:p>
          <a:p>
            <a:r>
              <a:rPr lang="en-US" sz="2250" dirty="0" smtClean="0"/>
              <a:t>CONCLUSION AND YOUR INDUCTION PLEDGE</a:t>
            </a:r>
          </a:p>
          <a:p>
            <a:pPr>
              <a:buNone/>
            </a:pPr>
            <a:endParaRPr lang="en-US" sz="2250" dirty="0" smtClean="0"/>
          </a:p>
          <a:p>
            <a:r>
              <a:rPr lang="en-US" sz="2250" dirty="0" smtClean="0"/>
              <a:t>QUESTIONS &amp; ANSWERS</a:t>
            </a:r>
          </a:p>
          <a:p>
            <a:pPr>
              <a:buNone/>
            </a:pPr>
            <a:endParaRPr lang="en-US" sz="2250" dirty="0" smtClean="0"/>
          </a:p>
          <a:p>
            <a:pPr>
              <a:buNone/>
            </a:pPr>
            <a:endParaRPr lang="en-US" sz="225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/>
              <a:t>DEFINITIONS</a:t>
            </a:r>
            <a:endParaRPr lang="en-US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DADF7-3574-4C37-AE21-C471A75FE44B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A8D2-B95F-46C4-8682-49EB044477C8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179637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 professional is he/she who has or shows the skill, good judgment &amp; polite behavior that is expected from a person who is trained to do a job well.</a:t>
            </a:r>
          </a:p>
          <a:p>
            <a:r>
              <a:rPr lang="en-US" sz="2400" dirty="0" smtClean="0"/>
              <a:t>One who engages in one of the learned professions, characterized by or conforming to the technical and standards of a profession.</a:t>
            </a:r>
          </a:p>
          <a:p>
            <a:r>
              <a:rPr lang="en-US" sz="2400" dirty="0" smtClean="0"/>
              <a:t>A person who engages in an activity with great competence.</a:t>
            </a:r>
          </a:p>
          <a:p>
            <a:r>
              <a:rPr lang="en-US" sz="2400" dirty="0" smtClean="0"/>
              <a:t>Person formally certified by a professional body of belonging to a specific profession by virtue of having completed a required course of studies and/or practice. And whose competence can be measured against an established set of standards.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12192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/>
              <a:t>PROFESSIONAL</a:t>
            </a:r>
            <a:r>
              <a:rPr lang="en-US" sz="2400" dirty="0" smtClean="0"/>
              <a:t>: In between the World English and Webster Dictionaries, there are a couple of different definitions of the word ‘Professional’</a:t>
            </a:r>
            <a:endParaRPr lang="en-US" sz="2400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/>
              <a:t>DEFINITIONS CONT’D</a:t>
            </a:r>
            <a:endParaRPr lang="en-US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DADF7-3574-4C37-AE21-C471A75FE44B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A8D2-B95F-46C4-8682-49EB044477C8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82296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ETHICS</a:t>
            </a:r>
          </a:p>
          <a:p>
            <a:r>
              <a:rPr lang="en-US" sz="2400" dirty="0" smtClean="0"/>
              <a:t>Are written or not written set of beliefs about right and wrong behaviors.</a:t>
            </a:r>
          </a:p>
          <a:p>
            <a:endParaRPr lang="en-US" sz="2400" dirty="0" smtClean="0"/>
          </a:p>
          <a:p>
            <a:r>
              <a:rPr lang="en-US" sz="2400" b="1" u="sng" dirty="0" smtClean="0"/>
              <a:t>CODE OF PROFESSIONAL PRACTICE</a:t>
            </a:r>
          </a:p>
          <a:p>
            <a:r>
              <a:rPr lang="en-US" sz="2400" dirty="0" smtClean="0"/>
              <a:t>Enforceable set of Principles and acceptance Practices put together to guide the professional behaviors  in work places.</a:t>
            </a:r>
          </a:p>
          <a:p>
            <a:endParaRPr lang="en-US" sz="2400" dirty="0" smtClean="0"/>
          </a:p>
          <a:p>
            <a:r>
              <a:rPr lang="en-US" sz="2400" dirty="0" smtClean="0"/>
              <a:t>They are meant to serve as guidelines for ethical decision making, high standard of practice &amp; ethical behavior, trust &amp; respect from general public &amp; evaluation benchmark for self-assessment with an overall aim of benefitting the individual, the profession and the society at large.</a:t>
            </a:r>
            <a:endParaRPr lang="en-US" sz="2400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"/>
            <a:ext cx="79248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UNIQUENESS OF THE IT PROFESSION</a:t>
            </a:r>
            <a:endParaRPr lang="en-US" b="1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DFC46-34B6-4DC7-A664-6D85721BA844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A8D2-B95F-46C4-8682-49EB044477C8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1000" y="859334"/>
            <a:ext cx="83820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/>
              <a:t>The All-comers Profession:</a:t>
            </a:r>
          </a:p>
          <a:p>
            <a:r>
              <a:rPr lang="en-US" sz="2500" dirty="0" smtClean="0"/>
              <a:t>There is no other profession that has attracted so much inter-professional interest as Information Technology.</a:t>
            </a:r>
          </a:p>
          <a:p>
            <a:endParaRPr lang="en-US" sz="2500" dirty="0" smtClean="0"/>
          </a:p>
          <a:p>
            <a:r>
              <a:rPr lang="en-US" sz="2500" dirty="0" smtClean="0"/>
              <a:t>The positive side of this joint stake-ownership is that many other professions and professionals heavily rely on the usage of IT tools in the successful delivery of their own jobs and profession.</a:t>
            </a:r>
          </a:p>
          <a:p>
            <a:endParaRPr lang="en-US" sz="2500" dirty="0" smtClean="0"/>
          </a:p>
          <a:p>
            <a:r>
              <a:rPr lang="en-US" sz="2500" dirty="0" smtClean="0"/>
              <a:t>I have had to enviously watch Architects, Engineers and Doctors dexterously banging away at the keyboard of their laptops and in their usage of IT tools. </a:t>
            </a:r>
          </a:p>
          <a:p>
            <a:r>
              <a:rPr lang="en-US" sz="2500" dirty="0" smtClean="0"/>
              <a:t>In a way, this should be good news: more IT products &amp; services will be sold.  The </a:t>
            </a:r>
            <a:r>
              <a:rPr lang="en-US" sz="2500" dirty="0" err="1" smtClean="0"/>
              <a:t>Zinox</a:t>
            </a:r>
            <a:r>
              <a:rPr lang="en-US" sz="2500" dirty="0" smtClean="0"/>
              <a:t>, </a:t>
            </a:r>
            <a:r>
              <a:rPr lang="en-US" sz="2500" dirty="0" err="1" smtClean="0"/>
              <a:t>Omatek</a:t>
            </a:r>
            <a:r>
              <a:rPr lang="en-US" sz="2500" dirty="0" smtClean="0"/>
              <a:t>, </a:t>
            </a:r>
            <a:r>
              <a:rPr lang="en-US" sz="2500" dirty="0" err="1" smtClean="0"/>
              <a:t>Chams</a:t>
            </a:r>
            <a:r>
              <a:rPr lang="en-US" sz="2500" dirty="0" smtClean="0"/>
              <a:t>, System Specs of this world and lots of individual professionals are expected to benefit more.</a:t>
            </a:r>
            <a:endParaRPr lang="en-US" sz="2500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305800" cy="11430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/>
              <a:t>UNIQUENESS OF THE IT PROFESSION CONT’D</a:t>
            </a:r>
            <a:endParaRPr lang="en-US" sz="32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DADF7-3574-4C37-AE21-C471A75FE44B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A8D2-B95F-46C4-8682-49EB044477C8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743200"/>
            <a:ext cx="8229600" cy="3124200"/>
          </a:xfrm>
        </p:spPr>
        <p:txBody>
          <a:bodyPr>
            <a:noAutofit/>
          </a:bodyPr>
          <a:lstStyle/>
          <a:p>
            <a:r>
              <a:rPr lang="en-US" sz="2800" dirty="0" smtClean="0"/>
              <a:t>Non professionals are given the order to supply IT equipments at the expense of qualified professionals.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When rich corporate entities take advantage of their size to undermine registered IT outfits. There was time when a bank ventured into having an IT outfit not only to service her IT needs but to go into competing for IT jobs.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969288"/>
            <a:ext cx="83058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/>
          </a:p>
          <a:p>
            <a:r>
              <a:rPr lang="en-US" sz="2600" dirty="0" smtClean="0"/>
              <a:t>The area we should frown at, is when the all-comers tag get abused.</a:t>
            </a:r>
          </a:p>
          <a:p>
            <a:endParaRPr lang="en-US" sz="2600" dirty="0" smtClean="0"/>
          </a:p>
          <a:p>
            <a:r>
              <a:rPr lang="en-US" sz="2600" dirty="0" smtClean="0"/>
              <a:t>Such as when: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058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/>
              <a:t>UNIQUENESS OF THE IT PROFESSION CONT’D</a:t>
            </a:r>
            <a:endParaRPr lang="en-US" sz="3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DFC46-34B6-4DC7-A664-6D85721BA844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A8D2-B95F-46C4-8682-49EB044477C8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9600" y="1676400"/>
            <a:ext cx="79248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Therefore in the all-comers profession that we find ourselves we have no choice but to reach deeper and be more knowledgeable than the IT users who are not strictly IT professionals.</a:t>
            </a:r>
          </a:p>
          <a:p>
            <a:endParaRPr lang="en-US" sz="3200" dirty="0" smtClean="0"/>
          </a:p>
          <a:p>
            <a:r>
              <a:rPr lang="en-US" sz="3200" dirty="0" smtClean="0"/>
              <a:t>An IT professional in this decade, can’t afford to be lazy or laid back.</a:t>
            </a:r>
            <a:endParaRPr lang="en-US" sz="3200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1534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/>
              <a:t>UNIQUENESS OF THE IT PROFESSION CONT’D</a:t>
            </a:r>
            <a:endParaRPr lang="en-US" sz="3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DFC46-34B6-4DC7-A664-6D85721BA844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A8D2-B95F-46C4-8682-49EB044477C8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2" descr="C:\Users\Michael\Documents\Contents File Ladi\Images\Ethics Image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634" y="1219201"/>
            <a:ext cx="8494566" cy="4556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153400" cy="1143000"/>
          </a:xfrm>
        </p:spPr>
        <p:txBody>
          <a:bodyPr>
            <a:normAutofit/>
          </a:bodyPr>
          <a:lstStyle/>
          <a:p>
            <a:pPr algn="ctr"/>
            <a:r>
              <a:rPr lang="en-US" sz="3400" b="1" dirty="0" smtClean="0"/>
              <a:t>THE MAKING OF A TRUE PROFESSIONAL</a:t>
            </a:r>
            <a:endParaRPr lang="en-US" sz="34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DFC46-34B6-4DC7-A664-6D85721BA844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A8D2-B95F-46C4-8682-49EB044477C8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Picture 3" descr="C:\Users\Michael\Documents\IT prof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656" y="1219201"/>
            <a:ext cx="8273144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800" b="1" dirty="0" smtClean="0"/>
              <a:t>THE MAKING OF A TRUE PROFESSIONAL</a:t>
            </a:r>
            <a:endParaRPr lang="en-US" sz="38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DADF7-3574-4C37-AE21-C471A75FE44B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A8D2-B95F-46C4-8682-49EB044477C8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838200"/>
            <a:ext cx="8229600" cy="5867400"/>
          </a:xfrm>
        </p:spPr>
        <p:txBody>
          <a:bodyPr>
            <a:noAutofit/>
          </a:bodyPr>
          <a:lstStyle/>
          <a:p>
            <a:r>
              <a:rPr lang="en-US" sz="1800" dirty="0" smtClean="0"/>
              <a:t>OBLIGATIONS TO YOUR PROFESSIONAL BODY/SOCIETY</a:t>
            </a:r>
          </a:p>
          <a:p>
            <a:pPr>
              <a:buNone/>
            </a:pPr>
            <a:r>
              <a:rPr lang="en-US" sz="1800" dirty="0"/>
              <a:t>	</a:t>
            </a:r>
            <a:r>
              <a:rPr lang="en-US" sz="1800" dirty="0" smtClean="0"/>
              <a:t>(Good knowledge of the instrument that sets up your professional body: Bill/Act/Constitution/Byelaws).  Endeavor to give service and work for changes and perfection from within..</a:t>
            </a:r>
          </a:p>
          <a:p>
            <a:r>
              <a:rPr lang="en-US" sz="1800" dirty="0" smtClean="0"/>
              <a:t>PROFESSIONAL RELATIONSHIPS WITH OBLIGATIONS TO:</a:t>
            </a:r>
          </a:p>
          <a:p>
            <a:pPr>
              <a:buNone/>
            </a:pPr>
            <a:r>
              <a:rPr lang="en-US" sz="1800" dirty="0"/>
              <a:t>	</a:t>
            </a:r>
            <a:r>
              <a:rPr lang="en-US" sz="1800" dirty="0" smtClean="0"/>
              <a:t>	-  Employers or Clients</a:t>
            </a:r>
          </a:p>
          <a:p>
            <a:pPr>
              <a:buNone/>
            </a:pPr>
            <a:r>
              <a:rPr lang="en-US" sz="1800" dirty="0"/>
              <a:t>	</a:t>
            </a:r>
            <a:r>
              <a:rPr lang="en-US" sz="1800" dirty="0" smtClean="0"/>
              <a:t>	-  Suppliers</a:t>
            </a:r>
          </a:p>
          <a:p>
            <a:pPr>
              <a:buNone/>
            </a:pPr>
            <a:r>
              <a:rPr lang="en-US" sz="1800" dirty="0"/>
              <a:t>	</a:t>
            </a:r>
            <a:r>
              <a:rPr lang="en-US" sz="1800" dirty="0" smtClean="0"/>
              <a:t>	-  Fellow professionals</a:t>
            </a:r>
          </a:p>
          <a:p>
            <a:pPr>
              <a:buNone/>
            </a:pPr>
            <a:r>
              <a:rPr lang="en-US" sz="1800" dirty="0"/>
              <a:t>	</a:t>
            </a:r>
            <a:r>
              <a:rPr lang="en-US" sz="1800" dirty="0" smtClean="0"/>
              <a:t>	-  Other IT users</a:t>
            </a:r>
          </a:p>
          <a:p>
            <a:pPr>
              <a:buNone/>
            </a:pPr>
            <a:r>
              <a:rPr lang="en-US" sz="1800" dirty="0"/>
              <a:t>	</a:t>
            </a:r>
            <a:r>
              <a:rPr lang="en-US" sz="1800" dirty="0" smtClean="0"/>
              <a:t>	-  Society at large</a:t>
            </a:r>
          </a:p>
          <a:p>
            <a:pPr>
              <a:buNone/>
            </a:pPr>
            <a:r>
              <a:rPr lang="en-US" sz="1800" dirty="0" smtClean="0"/>
              <a:t>                 (Details next slide)</a:t>
            </a:r>
          </a:p>
          <a:p>
            <a:r>
              <a:rPr lang="en-US" sz="1800" dirty="0" smtClean="0"/>
              <a:t>KNOWLEDGE OF THE DOs AND DON’Ts OF  YOUR PROFESSION:</a:t>
            </a:r>
          </a:p>
          <a:p>
            <a:pPr>
              <a:buNone/>
            </a:pPr>
            <a:r>
              <a:rPr lang="en-US" sz="1800" dirty="0"/>
              <a:t>	</a:t>
            </a:r>
            <a:r>
              <a:rPr lang="en-US" sz="1800" dirty="0" smtClean="0"/>
              <a:t>(Ethics and Code of Professional Practice – Published or otherwise)</a:t>
            </a:r>
          </a:p>
          <a:p>
            <a:r>
              <a:rPr lang="en-US" sz="1800" dirty="0" smtClean="0"/>
              <a:t>KNOWLEDGE OF EQUITABLE PROFESSIONAL CHARGES</a:t>
            </a:r>
          </a:p>
          <a:p>
            <a:pPr>
              <a:buNone/>
            </a:pPr>
            <a:r>
              <a:rPr lang="en-US" sz="1800" dirty="0"/>
              <a:t>	</a:t>
            </a:r>
            <a:r>
              <a:rPr lang="en-US" sz="1800" dirty="0" smtClean="0"/>
              <a:t>(Scale of Professional charges - Published or researched </a:t>
            </a:r>
            <a:r>
              <a:rPr lang="en-US" sz="2200" dirty="0" smtClean="0"/>
              <a:t>)</a:t>
            </a:r>
            <a:endParaRPr lang="en-US" sz="22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b="1" dirty="0" smtClean="0"/>
              <a:t>ETHICS AND CODE OF PROFESSIONAL PRACTICE</a:t>
            </a:r>
            <a:endParaRPr lang="en-US" sz="36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DADF7-3574-4C37-AE21-C471A75FE44B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A8D2-B95F-46C4-8682-49EB044477C8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2057400"/>
            <a:ext cx="8229600" cy="4038600"/>
          </a:xfrm>
        </p:spPr>
        <p:txBody>
          <a:bodyPr>
            <a:normAutofit/>
          </a:bodyPr>
          <a:lstStyle/>
          <a:p>
            <a:endParaRPr lang="en-US" u="sng" dirty="0" smtClean="0"/>
          </a:p>
          <a:p>
            <a:r>
              <a:rPr lang="en-US" u="sng" dirty="0" smtClean="0"/>
              <a:t>To employers or client  </a:t>
            </a:r>
            <a:r>
              <a:rPr lang="en-US" dirty="0" smtClean="0"/>
              <a:t>- set an example &amp; enforce policies regarding the ethical use of IT, non-disclosure of private data or information except by client permission or by law, confidentiality of trade secrets &amp; information used in business.</a:t>
            </a:r>
          </a:p>
          <a:p>
            <a:pPr>
              <a:buNone/>
            </a:pPr>
            <a:endParaRPr lang="en-US" dirty="0" smtClean="0"/>
          </a:p>
          <a:p>
            <a:r>
              <a:rPr lang="en-US" u="sng" dirty="0" smtClean="0"/>
              <a:t>To suppliers </a:t>
            </a:r>
            <a:r>
              <a:rPr lang="en-US" dirty="0" smtClean="0"/>
              <a:t>– deal fairly with no unreasonable demands, and avoid bribery against business advantage.</a:t>
            </a:r>
          </a:p>
          <a:p>
            <a:endParaRPr lang="en-US" sz="4000" dirty="0" smtClean="0"/>
          </a:p>
          <a:p>
            <a:endParaRPr lang="en-US" sz="4000" dirty="0" smtClean="0"/>
          </a:p>
          <a:p>
            <a:endParaRPr lang="en-US" sz="4000" dirty="0" smtClean="0"/>
          </a:p>
          <a:p>
            <a:endParaRPr lang="en-US" sz="4000" dirty="0" smtClean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04800" y="1497449"/>
            <a:ext cx="8534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Professionals including IT professionals have many different relationships that require proper professional conduct :</a:t>
            </a:r>
          </a:p>
          <a:p>
            <a:endParaRPr lang="en-US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"/>
            <a:ext cx="7924800" cy="1143000"/>
          </a:xfrm>
        </p:spPr>
        <p:txBody>
          <a:bodyPr>
            <a:normAutofit/>
          </a:bodyPr>
          <a:lstStyle/>
          <a:p>
            <a:pPr algn="ctr"/>
            <a:r>
              <a:rPr lang="en-US" sz="3000" b="1" dirty="0" smtClean="0"/>
              <a:t>Ethics &amp; Code of Professional Practice Cont’d</a:t>
            </a:r>
            <a:endParaRPr lang="en-US" sz="30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DADF7-3574-4C37-AE21-C471A75FE44B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A8D2-B95F-46C4-8682-49EB044477C8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17637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sz="2800" u="sng" dirty="0" smtClean="0"/>
              <a:t>To other Professionals </a:t>
            </a:r>
            <a:r>
              <a:rPr lang="en-US" sz="2800" dirty="0" smtClean="0"/>
              <a:t>– Professionals owe each other adherence to a profession’s code of conduct, credit for all intellectual property work performed by others, resolve ethical problems b/w members of the IT profession such as résumé inflation &amp; inappropriate sharing of corporate information.</a:t>
            </a:r>
          </a:p>
          <a:p>
            <a:endParaRPr lang="en-US" sz="2800" dirty="0" smtClean="0"/>
          </a:p>
          <a:p>
            <a:r>
              <a:rPr lang="en-US" sz="2800" u="sng" dirty="0" smtClean="0"/>
              <a:t>To IT Users </a:t>
            </a:r>
            <a:r>
              <a:rPr lang="en-US" sz="2800" dirty="0" smtClean="0"/>
              <a:t>– IT users are persons who uses the product or service. You need to understand &amp; deliver products &amp; services that best meet their needs &amp; capabilities, establish environment that support ethical behavior by users.</a:t>
            </a:r>
          </a:p>
          <a:p>
            <a:endParaRPr lang="en-US" sz="2800" dirty="0" smtClean="0"/>
          </a:p>
          <a:p>
            <a:r>
              <a:rPr lang="en-US" sz="2800" u="sng" dirty="0" smtClean="0"/>
              <a:t>To Society (Country) </a:t>
            </a:r>
            <a:r>
              <a:rPr lang="en-US" sz="2800" dirty="0" smtClean="0"/>
              <a:t>– Showcase best practice &amp; proper ethical conduct to society at all times, promote, obey &amp; have good knowledge of laws &amp; regulations relating to the practice of the profession.</a:t>
            </a:r>
            <a:endParaRPr lang="en-US" sz="2600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9248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 RESPONSIBILITIES &amp; OBLIGATIONS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DADF7-3574-4C37-AE21-C471A75FE44B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A8D2-B95F-46C4-8682-49EB044477C8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7" name="Picture 2" descr="C:\Users\Michael\Documents\Ethics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0160" y="1295400"/>
            <a:ext cx="8332840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9248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 RESPONSIBILITIES &amp; OBLIGATIONS</a:t>
            </a:r>
            <a:endParaRPr lang="en-US" b="1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14360-9DC0-40AF-A18F-6DEC315A0A16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A8D2-B95F-46C4-8682-49EB044477C8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524000"/>
            <a:ext cx="7924800" cy="38862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Motivate yourself to take on greater personal &amp; social responsibilities</a:t>
            </a:r>
          </a:p>
          <a:p>
            <a:endParaRPr lang="en-US" sz="3200" dirty="0" smtClean="0"/>
          </a:p>
          <a:p>
            <a:r>
              <a:rPr lang="en-US" sz="3200" dirty="0" smtClean="0"/>
              <a:t>Stay abreast of public policy &amp; changes in social theory</a:t>
            </a:r>
          </a:p>
          <a:p>
            <a:pPr>
              <a:buNone/>
            </a:pPr>
            <a:endParaRPr lang="en-US" sz="3200" dirty="0" smtClean="0"/>
          </a:p>
          <a:p>
            <a:r>
              <a:rPr lang="en-US" sz="3200" dirty="0" smtClean="0"/>
              <a:t>Continually improve your abilities</a:t>
            </a:r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pPr>
              <a:buNone/>
            </a:pPr>
            <a:endParaRPr lang="en-US" sz="3000" dirty="0" smtClean="0"/>
          </a:p>
          <a:p>
            <a:endParaRPr lang="en-US" sz="30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381000" y="5451157"/>
            <a:ext cx="845820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900" dirty="0" smtClean="0"/>
              <a:t>The above supports the call &amp; effort at continuing education.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RESPONSIBILITIES &amp; OBLIGATIONS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DADF7-3574-4C37-AE21-C471A75FE44B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A8D2-B95F-46C4-8682-49EB044477C8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828800"/>
            <a:ext cx="7772400" cy="4191000"/>
          </a:xfrm>
        </p:spPr>
        <p:txBody>
          <a:bodyPr/>
          <a:lstStyle/>
          <a:p>
            <a:r>
              <a:rPr lang="en-US" sz="2800" dirty="0" smtClean="0"/>
              <a:t>Do not abuse your privilege of access to private information</a:t>
            </a:r>
          </a:p>
          <a:p>
            <a:r>
              <a:rPr lang="en-US" sz="2800" dirty="0" smtClean="0"/>
              <a:t>Make every effort to prevent unauthorized disclosure of private information</a:t>
            </a:r>
          </a:p>
          <a:p>
            <a:r>
              <a:rPr lang="en-US" sz="2800" dirty="0" smtClean="0"/>
              <a:t>Utilize available technology to protect private information</a:t>
            </a:r>
          </a:p>
          <a:p>
            <a:r>
              <a:rPr lang="en-US" sz="2800" dirty="0" smtClean="0"/>
              <a:t>Strive to improve on the protection of private information – Always be a step ahead of the bad guys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Responsibilities &amp; Obligations cont’d</a:t>
            </a:r>
            <a:endParaRPr lang="en-US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D7E9D-2434-43AE-82D2-E9336F9979AD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A8D2-B95F-46C4-8682-49EB044477C8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838200"/>
            <a:ext cx="7848600" cy="4800600"/>
          </a:xfrm>
        </p:spPr>
        <p:txBody>
          <a:bodyPr>
            <a:noAutofit/>
          </a:bodyPr>
          <a:lstStyle/>
          <a:p>
            <a:endParaRPr lang="en-US" sz="3200" dirty="0" smtClean="0"/>
          </a:p>
          <a:p>
            <a:r>
              <a:rPr lang="en-US" sz="3200" dirty="0" smtClean="0"/>
              <a:t>Do not pass as your own the work of others without proper credit to the author</a:t>
            </a:r>
          </a:p>
          <a:p>
            <a:r>
              <a:rPr lang="en-US" sz="3200" dirty="0" smtClean="0"/>
              <a:t>Do not attempt to access computers or networks on which you are not authorized</a:t>
            </a:r>
          </a:p>
          <a:p>
            <a:r>
              <a:rPr lang="en-US" sz="3200" dirty="0" smtClean="0"/>
              <a:t>Do not attempt to gather information for the purpose of identity discovery – privacy &amp; protection through anonymity</a:t>
            </a:r>
          </a:p>
          <a:p>
            <a:r>
              <a:rPr lang="en-US" sz="3200" dirty="0" smtClean="0"/>
              <a:t>Be open to the consideration of others</a:t>
            </a:r>
          </a:p>
          <a:p>
            <a:endParaRPr lang="en-US" sz="3200" dirty="0" smtClean="0"/>
          </a:p>
          <a:p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1524000"/>
            <a:ext cx="830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772400" cy="8382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Responsibilities &amp; Obligations cont’d</a:t>
            </a:r>
            <a:endParaRPr lang="en-US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C1174-656A-4915-9243-C4DC5D7BF931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A8D2-B95F-46C4-8682-49EB044477C8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1524000"/>
            <a:ext cx="7772400" cy="4572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Fair representation – Do as you imply</a:t>
            </a:r>
          </a:p>
          <a:p>
            <a:pPr>
              <a:buNone/>
            </a:pPr>
            <a:endParaRPr lang="en-US" sz="3200" dirty="0" smtClean="0"/>
          </a:p>
          <a:p>
            <a:r>
              <a:rPr lang="en-US" sz="3200" dirty="0" smtClean="0"/>
              <a:t>Be impartial – Assessments of colleagues &amp; subordinates should be objective</a:t>
            </a:r>
          </a:p>
          <a:p>
            <a:pPr>
              <a:buNone/>
            </a:pPr>
            <a:endParaRPr lang="en-US" sz="3200" dirty="0" smtClean="0"/>
          </a:p>
          <a:p>
            <a:r>
              <a:rPr lang="en-US" sz="3200" dirty="0" smtClean="0"/>
              <a:t>Respect the rights of others</a:t>
            </a:r>
          </a:p>
          <a:p>
            <a:pPr>
              <a:buNone/>
            </a:pPr>
            <a:endParaRPr lang="en-US" sz="3200" dirty="0" smtClean="0"/>
          </a:p>
          <a:p>
            <a:r>
              <a:rPr lang="en-US" sz="3200" dirty="0" smtClean="0"/>
              <a:t>Treat others justly</a:t>
            </a:r>
          </a:p>
          <a:p>
            <a:pPr>
              <a:buNone/>
            </a:pPr>
            <a:endParaRPr lang="en-US" sz="3200" dirty="0" smtClean="0"/>
          </a:p>
          <a:p>
            <a:endParaRPr lang="en-US" sz="3200" dirty="0" smtClean="0"/>
          </a:p>
          <a:p>
            <a:endParaRPr lang="en-US" sz="32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Responsibilities &amp; Obligations Cont’d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DADF7-3574-4C37-AE21-C471A75FE44B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A8D2-B95F-46C4-8682-49EB044477C8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981200"/>
            <a:ext cx="7772400" cy="3733800"/>
          </a:xfrm>
        </p:spPr>
        <p:txBody>
          <a:bodyPr>
            <a:noAutofit/>
          </a:bodyPr>
          <a:lstStyle/>
          <a:p>
            <a:r>
              <a:rPr lang="en-US" sz="3200" dirty="0" smtClean="0"/>
              <a:t>Maintain your personal &amp; professional integrity</a:t>
            </a:r>
          </a:p>
          <a:p>
            <a:r>
              <a:rPr lang="en-US" sz="3200" dirty="0" smtClean="0"/>
              <a:t>Recognize that your needs can only be met by cooperation with others</a:t>
            </a:r>
          </a:p>
          <a:p>
            <a:r>
              <a:rPr lang="en-US" sz="3200" dirty="0" smtClean="0"/>
              <a:t>Support improved access to information of all types in digital form</a:t>
            </a:r>
          </a:p>
          <a:p>
            <a:r>
              <a:rPr lang="en-US" sz="3200" dirty="0" smtClean="0"/>
              <a:t>Respect the choice of anonymity</a:t>
            </a:r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Responsibilities &amp; Obligations Cont’d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DADF7-3574-4C37-AE21-C471A75FE44B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A8D2-B95F-46C4-8682-49EB044477C8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685800" y="1676400"/>
            <a:ext cx="8001000" cy="4191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Only access that information which is required to complete your task</a:t>
            </a:r>
          </a:p>
          <a:p>
            <a:r>
              <a:rPr lang="en-US" sz="3200" dirty="0" smtClean="0"/>
              <a:t>Foster “voluntary cooperative action of individuals &amp; groups” in complying with the code, because it is key to the success of any code of ethics.</a:t>
            </a:r>
          </a:p>
          <a:p>
            <a:r>
              <a:rPr lang="en-US" sz="3200" dirty="0" smtClean="0"/>
              <a:t>Disclose information that others ought to know</a:t>
            </a:r>
          </a:p>
          <a:p>
            <a:r>
              <a:rPr lang="en-US" sz="3200" dirty="0" smtClean="0"/>
              <a:t>Take responsibilities for your actions &amp; inactions</a:t>
            </a:r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Responsibilities &amp; Obligations cont’d</a:t>
            </a:r>
            <a:endParaRPr lang="en-US" b="1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8D99F-E640-4B4C-8D8A-6D8707EBC1AB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A8D2-B95F-46C4-8682-49EB044477C8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76400"/>
            <a:ext cx="7315200" cy="4572000"/>
          </a:xfrm>
        </p:spPr>
        <p:txBody>
          <a:bodyPr>
            <a:normAutofit fontScale="85000" lnSpcReduction="20000"/>
          </a:bodyPr>
          <a:lstStyle/>
          <a:p>
            <a:r>
              <a:rPr lang="en-US" sz="3200" dirty="0" smtClean="0"/>
              <a:t>Take responsibilities for the actions of those you supervise</a:t>
            </a:r>
          </a:p>
          <a:p>
            <a:pPr>
              <a:buNone/>
            </a:pPr>
            <a:endParaRPr lang="en-US" sz="3200" dirty="0" smtClean="0"/>
          </a:p>
          <a:p>
            <a:r>
              <a:rPr lang="en-US" sz="3200" dirty="0" smtClean="0"/>
              <a:t>Share your knowledge, expertise and values</a:t>
            </a:r>
          </a:p>
          <a:p>
            <a:pPr>
              <a:buNone/>
            </a:pPr>
            <a:endParaRPr lang="en-US" sz="3200" dirty="0" smtClean="0"/>
          </a:p>
          <a:p>
            <a:r>
              <a:rPr lang="en-US" sz="3200" dirty="0" smtClean="0"/>
              <a:t>ETC</a:t>
            </a:r>
          </a:p>
          <a:p>
            <a:pPr>
              <a:buNone/>
            </a:pPr>
            <a:endParaRPr lang="en-US" sz="3200" dirty="0" smtClean="0"/>
          </a:p>
          <a:p>
            <a:r>
              <a:rPr lang="en-US" sz="3200" dirty="0" smtClean="0"/>
              <a:t>ETC</a:t>
            </a:r>
          </a:p>
          <a:p>
            <a:endParaRPr lang="en-US" sz="3200" dirty="0" smtClean="0"/>
          </a:p>
          <a:p>
            <a:pPr algn="ctr">
              <a:buNone/>
            </a:pPr>
            <a:r>
              <a:rPr lang="en-US" sz="3200" dirty="0" smtClean="0"/>
              <a:t>All those behaviors that are Professional, Ethical and Legal.</a:t>
            </a:r>
          </a:p>
          <a:p>
            <a:pPr>
              <a:buNone/>
            </a:pPr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000" dirty="0" smtClean="0"/>
          </a:p>
          <a:p>
            <a:endParaRPr lang="en-US" sz="3000" dirty="0" smtClean="0"/>
          </a:p>
          <a:p>
            <a:endParaRPr lang="en-US" sz="3000" dirty="0" smtClean="0"/>
          </a:p>
          <a:p>
            <a:endParaRPr lang="en-US" sz="3000" dirty="0" smtClean="0"/>
          </a:p>
          <a:p>
            <a:pPr>
              <a:buNone/>
            </a:pPr>
            <a:endParaRPr lang="en-US" sz="3000" dirty="0" smtClean="0"/>
          </a:p>
          <a:p>
            <a:endParaRPr lang="en-US" sz="3000" dirty="0" smtClean="0"/>
          </a:p>
          <a:p>
            <a:endParaRPr lang="en-US" sz="30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YOUR INDUCTION PLEDGE</a:t>
            </a:r>
            <a:endParaRPr lang="en-US" sz="36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D9FC2-8DE9-4B59-B894-D7CDFA96265F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A8D2-B95F-46C4-8682-49EB044477C8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09600" y="1524000"/>
            <a:ext cx="8001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Professional code of ethics &amp; Practice describes the principles &amp; core values essential to the work of a professional group; and all IT Professionals are expected to adhere strictly to them.</a:t>
            </a:r>
          </a:p>
          <a:p>
            <a:pPr algn="ctr"/>
            <a:endParaRPr lang="en-US" sz="3200" dirty="0" smtClean="0"/>
          </a:p>
          <a:p>
            <a:pPr algn="ctr"/>
            <a:r>
              <a:rPr lang="en-US" sz="3200" dirty="0" smtClean="0"/>
              <a:t>As the inductees sign and hand over the individual induction document ending with ‘So help me God’, you have subjected yourselves to the Disciplinary discretion of CPN</a:t>
            </a:r>
            <a:endParaRPr lang="en-US" sz="32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762000"/>
            <a:ext cx="7924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/>
              <a:t>	</a:t>
            </a:r>
          </a:p>
          <a:p>
            <a:pPr algn="ctr"/>
            <a:r>
              <a:rPr lang="en-US" sz="7200" dirty="0" smtClean="0"/>
              <a:t>THANK  YOU</a:t>
            </a:r>
          </a:p>
          <a:p>
            <a:pPr algn="ctr"/>
            <a:r>
              <a:rPr lang="en-US" sz="7200" dirty="0" smtClean="0"/>
              <a:t>   </a:t>
            </a:r>
            <a:r>
              <a:rPr lang="en-US" sz="3600" dirty="0" smtClean="0"/>
              <a:t>WHILE  WISHING  YOU ALL THE BEST OF LUCK AS A REGISTERED IT   PROFESSIONALS</a:t>
            </a:r>
            <a:endParaRPr lang="en-US" sz="36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41DF-FEF0-483A-9849-FF67FFE01F51}" type="datetime4">
              <a:rPr lang="en-US" smtClean="0"/>
              <a:pPr/>
              <a:t>June 17,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IT Ethics and Codes of Professional Practice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0A8D2-B95F-46C4-8682-49EB044477C8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1378</TotalTime>
  <Words>1594</Words>
  <Application>Microsoft Office PowerPoint</Application>
  <PresentationFormat>On-screen Show (4:3)</PresentationFormat>
  <Paragraphs>267</Paragraphs>
  <Slides>22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Equity</vt:lpstr>
      <vt:lpstr>IT ETHICS &amp; CODES OF PROFESSIONAL PRACTICE</vt:lpstr>
      <vt:lpstr>OUTLINE</vt:lpstr>
      <vt:lpstr>DEFINITIONS</vt:lpstr>
      <vt:lpstr>DEFINITIONS CONT’D</vt:lpstr>
      <vt:lpstr>UNIQUENESS OF THE IT PROFESSION</vt:lpstr>
      <vt:lpstr>UNIQUENESS OF THE IT PROFESSION CONT’D</vt:lpstr>
      <vt:lpstr>UNIQUENESS OF THE IT PROFESSION CONT’D</vt:lpstr>
      <vt:lpstr>UNIQUENESS OF THE IT PROFESSION CONT’D</vt:lpstr>
      <vt:lpstr>THE MAKING OF A TRUE PROFESSIONAL</vt:lpstr>
      <vt:lpstr>THE MAKING OF A TRUE PROFESSIONAL</vt:lpstr>
      <vt:lpstr>ETHICS AND CODE OF PROFESSIONAL PRACTICE</vt:lpstr>
      <vt:lpstr>Ethics &amp; Code of Professional Practice Cont’d</vt:lpstr>
      <vt:lpstr> RESPONSIBILITIES &amp; OBLIGATIONS</vt:lpstr>
      <vt:lpstr> RESPONSIBILITIES &amp; OBLIGATIONS</vt:lpstr>
      <vt:lpstr>RESPONSIBILITIES &amp; OBLIGATIONS</vt:lpstr>
      <vt:lpstr>Responsibilities &amp; Obligations cont’d</vt:lpstr>
      <vt:lpstr>Responsibilities &amp; Obligations cont’d</vt:lpstr>
      <vt:lpstr>Responsibilities &amp; Obligations Cont’d</vt:lpstr>
      <vt:lpstr>Responsibilities &amp; Obligations Cont’d</vt:lpstr>
      <vt:lpstr>Responsibilities &amp; Obligations cont’d</vt:lpstr>
      <vt:lpstr>YOUR INDUCTION PLEDGE</vt:lpstr>
      <vt:lpstr>Slide 22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</dc:creator>
  <cp:lastModifiedBy>Alhaji Ogunneye</cp:lastModifiedBy>
  <cp:revision>205</cp:revision>
  <dcterms:created xsi:type="dcterms:W3CDTF">2014-06-02T05:53:36Z</dcterms:created>
  <dcterms:modified xsi:type="dcterms:W3CDTF">2014-06-17T13:42:49Z</dcterms:modified>
</cp:coreProperties>
</file>