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Default Extension="xlsm" ContentType="application/vnd.ms-excel.sheet.macroEnabled.12"/>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3">
  <p:sldMasterIdLst>
    <p:sldMasterId id="2147483654" r:id="rId1"/>
    <p:sldMasterId id="2147483655" r:id="rId2"/>
    <p:sldMasterId id="2147483773" r:id="rId3"/>
    <p:sldMasterId id="2147483774" r:id="rId4"/>
  </p:sldMasterIdLst>
  <p:notesMasterIdLst>
    <p:notesMasterId r:id="rId57"/>
  </p:notesMasterIdLst>
  <p:handoutMasterIdLst>
    <p:handoutMasterId r:id="rId58"/>
  </p:handoutMasterIdLst>
  <p:sldIdLst>
    <p:sldId id="385" r:id="rId5"/>
    <p:sldId id="476" r:id="rId6"/>
    <p:sldId id="493" r:id="rId7"/>
    <p:sldId id="477" r:id="rId8"/>
    <p:sldId id="529" r:id="rId9"/>
    <p:sldId id="482" r:id="rId10"/>
    <p:sldId id="487" r:id="rId11"/>
    <p:sldId id="483" r:id="rId12"/>
    <p:sldId id="496" r:id="rId13"/>
    <p:sldId id="523" r:id="rId14"/>
    <p:sldId id="503" r:id="rId15"/>
    <p:sldId id="497" r:id="rId16"/>
    <p:sldId id="526" r:id="rId17"/>
    <p:sldId id="502" r:id="rId18"/>
    <p:sldId id="527" r:id="rId19"/>
    <p:sldId id="509" r:id="rId20"/>
    <p:sldId id="510" r:id="rId21"/>
    <p:sldId id="501" r:id="rId22"/>
    <p:sldId id="528" r:id="rId23"/>
    <p:sldId id="500" r:id="rId24"/>
    <p:sldId id="505" r:id="rId25"/>
    <p:sldId id="524" r:id="rId26"/>
    <p:sldId id="525" r:id="rId27"/>
    <p:sldId id="519" r:id="rId28"/>
    <p:sldId id="499" r:id="rId29"/>
    <p:sldId id="506" r:id="rId30"/>
    <p:sldId id="507" r:id="rId31"/>
    <p:sldId id="508" r:id="rId32"/>
    <p:sldId id="522" r:id="rId33"/>
    <p:sldId id="518" r:id="rId34"/>
    <p:sldId id="479" r:id="rId35"/>
    <p:sldId id="491" r:id="rId36"/>
    <p:sldId id="511" r:id="rId37"/>
    <p:sldId id="534" r:id="rId38"/>
    <p:sldId id="512" r:id="rId39"/>
    <p:sldId id="513" r:id="rId40"/>
    <p:sldId id="480" r:id="rId41"/>
    <p:sldId id="531" r:id="rId42"/>
    <p:sldId id="481" r:id="rId43"/>
    <p:sldId id="532" r:id="rId44"/>
    <p:sldId id="533" r:id="rId45"/>
    <p:sldId id="465" r:id="rId46"/>
    <p:sldId id="396" r:id="rId47"/>
    <p:sldId id="452" r:id="rId48"/>
    <p:sldId id="432" r:id="rId49"/>
    <p:sldId id="434" r:id="rId50"/>
    <p:sldId id="440" r:id="rId51"/>
    <p:sldId id="442" r:id="rId52"/>
    <p:sldId id="536" r:id="rId53"/>
    <p:sldId id="472" r:id="rId54"/>
    <p:sldId id="535" r:id="rId55"/>
    <p:sldId id="530" r:id="rId56"/>
  </p:sldIdLst>
  <p:sldSz cx="9144000" cy="6858000" type="screen4x3"/>
  <p:notesSz cx="6797675" cy="9874250"/>
  <p:defaultTextStyle>
    <a:defPPr>
      <a:defRPr lang="en-GB"/>
    </a:defPPr>
    <a:lvl1pPr algn="l" rtl="0" eaLnBrk="0" fontAlgn="base" hangingPunct="0">
      <a:spcBef>
        <a:spcPct val="0"/>
      </a:spcBef>
      <a:spcAft>
        <a:spcPct val="0"/>
      </a:spcAft>
      <a:defRPr sz="2400" kern="1200">
        <a:solidFill>
          <a:schemeClr val="tx1"/>
        </a:solidFill>
        <a:latin typeface="Arial" charset="0"/>
        <a:ea typeface="MS PGothic" charset="0"/>
        <a:cs typeface="MS PGothic" charset="0"/>
      </a:defRPr>
    </a:lvl1pPr>
    <a:lvl2pPr marL="457200" algn="l" rtl="0" eaLnBrk="0" fontAlgn="base" hangingPunct="0">
      <a:spcBef>
        <a:spcPct val="0"/>
      </a:spcBef>
      <a:spcAft>
        <a:spcPct val="0"/>
      </a:spcAft>
      <a:defRPr sz="2400" kern="1200">
        <a:solidFill>
          <a:schemeClr val="tx1"/>
        </a:solidFill>
        <a:latin typeface="Arial" charset="0"/>
        <a:ea typeface="MS PGothic" charset="0"/>
        <a:cs typeface="MS PGothic" charset="0"/>
      </a:defRPr>
    </a:lvl2pPr>
    <a:lvl3pPr marL="914400" algn="l" rtl="0" eaLnBrk="0" fontAlgn="base" hangingPunct="0">
      <a:spcBef>
        <a:spcPct val="0"/>
      </a:spcBef>
      <a:spcAft>
        <a:spcPct val="0"/>
      </a:spcAft>
      <a:defRPr sz="2400" kern="1200">
        <a:solidFill>
          <a:schemeClr val="tx1"/>
        </a:solidFill>
        <a:latin typeface="Arial" charset="0"/>
        <a:ea typeface="MS PGothic" charset="0"/>
        <a:cs typeface="MS PGothic" charset="0"/>
      </a:defRPr>
    </a:lvl3pPr>
    <a:lvl4pPr marL="1371600" algn="l" rtl="0" eaLnBrk="0" fontAlgn="base" hangingPunct="0">
      <a:spcBef>
        <a:spcPct val="0"/>
      </a:spcBef>
      <a:spcAft>
        <a:spcPct val="0"/>
      </a:spcAft>
      <a:defRPr sz="2400" kern="1200">
        <a:solidFill>
          <a:schemeClr val="tx1"/>
        </a:solidFill>
        <a:latin typeface="Arial" charset="0"/>
        <a:ea typeface="MS PGothic" charset="0"/>
        <a:cs typeface="MS PGothic" charset="0"/>
      </a:defRPr>
    </a:lvl4pPr>
    <a:lvl5pPr marL="1828800" algn="l" rtl="0" eaLnBrk="0" fontAlgn="base" hangingPunct="0">
      <a:spcBef>
        <a:spcPct val="0"/>
      </a:spcBef>
      <a:spcAft>
        <a:spcPct val="0"/>
      </a:spcAft>
      <a:defRPr sz="2400" kern="1200">
        <a:solidFill>
          <a:schemeClr val="tx1"/>
        </a:solidFill>
        <a:latin typeface="Arial" charset="0"/>
        <a:ea typeface="MS PGothic" charset="0"/>
        <a:cs typeface="MS PGothic" charset="0"/>
      </a:defRPr>
    </a:lvl5pPr>
    <a:lvl6pPr marL="2286000" algn="l" defTabSz="457200" rtl="0" eaLnBrk="1" latinLnBrk="0" hangingPunct="1">
      <a:defRPr sz="2400" kern="1200">
        <a:solidFill>
          <a:schemeClr val="tx1"/>
        </a:solidFill>
        <a:latin typeface="Arial" charset="0"/>
        <a:ea typeface="MS PGothic" charset="0"/>
        <a:cs typeface="MS PGothic" charset="0"/>
      </a:defRPr>
    </a:lvl6pPr>
    <a:lvl7pPr marL="2743200" algn="l" defTabSz="457200" rtl="0" eaLnBrk="1" latinLnBrk="0" hangingPunct="1">
      <a:defRPr sz="2400" kern="1200">
        <a:solidFill>
          <a:schemeClr val="tx1"/>
        </a:solidFill>
        <a:latin typeface="Arial" charset="0"/>
        <a:ea typeface="MS PGothic" charset="0"/>
        <a:cs typeface="MS PGothic" charset="0"/>
      </a:defRPr>
    </a:lvl7pPr>
    <a:lvl8pPr marL="3200400" algn="l" defTabSz="457200" rtl="0" eaLnBrk="1" latinLnBrk="0" hangingPunct="1">
      <a:defRPr sz="2400" kern="1200">
        <a:solidFill>
          <a:schemeClr val="tx1"/>
        </a:solidFill>
        <a:latin typeface="Arial" charset="0"/>
        <a:ea typeface="MS PGothic" charset="0"/>
        <a:cs typeface="MS PGothic" charset="0"/>
      </a:defRPr>
    </a:lvl8pPr>
    <a:lvl9pPr marL="3657600" algn="l" defTabSz="457200" rtl="0" eaLnBrk="1" latinLnBrk="0" hangingPunct="1">
      <a:defRPr sz="2400" kern="1200">
        <a:solidFill>
          <a:schemeClr val="tx1"/>
        </a:solidFill>
        <a:latin typeface="Arial" charset="0"/>
        <a:ea typeface="MS PGothic" charset="0"/>
        <a:cs typeface="MS PGothic"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6941"/>
    <a:srgbClr val="1E34D8"/>
    <a:srgbClr val="456941"/>
    <a:srgbClr val="006600"/>
    <a:srgbClr val="007A87"/>
    <a:srgbClr val="4B92DB"/>
    <a:srgbClr val="0083A9"/>
    <a:srgbClr val="C4262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4" autoAdjust="0"/>
    <p:restoredTop sz="85505" autoAdjust="0"/>
  </p:normalViewPr>
  <p:slideViewPr>
    <p:cSldViewPr snapToGrid="0">
      <p:cViewPr varScale="1">
        <p:scale>
          <a:sx n="36" d="100"/>
          <a:sy n="36" d="100"/>
        </p:scale>
        <p:origin x="-90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32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Macro-Enabled_Worksheet1.xlsm"/></Relationships>
</file>

<file path=ppt/charts/_rels/chart2.xml.rels><?xml version="1.0" encoding="UTF-8" standalone="yes"?>
<Relationships xmlns="http://schemas.openxmlformats.org/package/2006/relationships"><Relationship Id="rId1" Type="http://schemas.openxmlformats.org/officeDocument/2006/relationships/oleObject" Target="file:///\\DS2009\Projekte\Monitor\WP4_e-Skills_supply&amp;demand\struct%20change%20jobs%2020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18"/>
  <c:chart>
    <c:view3D>
      <c:depthPercent val="100"/>
      <c:perspective val="30"/>
    </c:view3D>
    <c:sideWall>
      <c:spPr>
        <a:noFill/>
        <a:ln w="25400">
          <a:noFill/>
        </a:ln>
      </c:spPr>
    </c:sideWall>
    <c:backWall>
      <c:spPr>
        <a:noFill/>
        <a:ln w="25400">
          <a:noFill/>
        </a:ln>
      </c:spPr>
    </c:backWall>
    <c:plotArea>
      <c:layout/>
      <c:bar3DChart>
        <c:barDir val="col"/>
        <c:grouping val="clustered"/>
        <c:ser>
          <c:idx val="0"/>
          <c:order val="0"/>
          <c:tx>
            <c:strRef>
              <c:f>Sheet1!$B$1</c:f>
              <c:strCache>
                <c:ptCount val="1"/>
                <c:pt idx="0">
                  <c:v>2008</c:v>
                </c:pt>
              </c:strCache>
            </c:strRef>
          </c:tx>
          <c:cat>
            <c:strRef>
              <c:f>Sheet1!$A$2</c:f>
              <c:strCache>
                <c:ptCount val="1"/>
                <c:pt idx="0">
                  <c:v>Global Bandwidth (TBytes per sec)</c:v>
                </c:pt>
              </c:strCache>
            </c:strRef>
          </c:cat>
          <c:val>
            <c:numRef>
              <c:f>Sheet1!$B$2</c:f>
              <c:numCache>
                <c:formatCode>General</c:formatCode>
                <c:ptCount val="1"/>
                <c:pt idx="0">
                  <c:v>20</c:v>
                </c:pt>
              </c:numCache>
            </c:numRef>
          </c:val>
        </c:ser>
        <c:ser>
          <c:idx val="1"/>
          <c:order val="1"/>
          <c:tx>
            <c:strRef>
              <c:f>Sheet1!$C$1</c:f>
              <c:strCache>
                <c:ptCount val="1"/>
                <c:pt idx="0">
                  <c:v>2009</c:v>
                </c:pt>
              </c:strCache>
            </c:strRef>
          </c:tx>
          <c:cat>
            <c:strRef>
              <c:f>Sheet1!$A$2</c:f>
              <c:strCache>
                <c:ptCount val="1"/>
                <c:pt idx="0">
                  <c:v>Global Bandwidth (TBytes per sec)</c:v>
                </c:pt>
              </c:strCache>
            </c:strRef>
          </c:cat>
          <c:val>
            <c:numRef>
              <c:f>Sheet1!$C$2</c:f>
              <c:numCache>
                <c:formatCode>General</c:formatCode>
                <c:ptCount val="1"/>
                <c:pt idx="0">
                  <c:v>35</c:v>
                </c:pt>
              </c:numCache>
            </c:numRef>
          </c:val>
        </c:ser>
        <c:ser>
          <c:idx val="2"/>
          <c:order val="2"/>
          <c:tx>
            <c:strRef>
              <c:f>Sheet1!$D$1</c:f>
              <c:strCache>
                <c:ptCount val="1"/>
                <c:pt idx="0">
                  <c:v>2010</c:v>
                </c:pt>
              </c:strCache>
            </c:strRef>
          </c:tx>
          <c:cat>
            <c:strRef>
              <c:f>Sheet1!$A$2</c:f>
              <c:strCache>
                <c:ptCount val="1"/>
                <c:pt idx="0">
                  <c:v>Global Bandwidth (TBytes per sec)</c:v>
                </c:pt>
              </c:strCache>
            </c:strRef>
          </c:cat>
          <c:val>
            <c:numRef>
              <c:f>Sheet1!$D$2</c:f>
              <c:numCache>
                <c:formatCode>General</c:formatCode>
                <c:ptCount val="1"/>
                <c:pt idx="0">
                  <c:v>50</c:v>
                </c:pt>
              </c:numCache>
            </c:numRef>
          </c:val>
        </c:ser>
        <c:ser>
          <c:idx val="3"/>
          <c:order val="3"/>
          <c:tx>
            <c:strRef>
              <c:f>Sheet1!$E$1</c:f>
              <c:strCache>
                <c:ptCount val="1"/>
                <c:pt idx="0">
                  <c:v>2011</c:v>
                </c:pt>
              </c:strCache>
            </c:strRef>
          </c:tx>
          <c:cat>
            <c:strRef>
              <c:f>Sheet1!$A$2</c:f>
              <c:strCache>
                <c:ptCount val="1"/>
                <c:pt idx="0">
                  <c:v>Global Bandwidth (TBytes per sec)</c:v>
                </c:pt>
              </c:strCache>
            </c:strRef>
          </c:cat>
          <c:val>
            <c:numRef>
              <c:f>Sheet1!$E$2</c:f>
              <c:numCache>
                <c:formatCode>General</c:formatCode>
                <c:ptCount val="1"/>
                <c:pt idx="0">
                  <c:v>70</c:v>
                </c:pt>
              </c:numCache>
            </c:numRef>
          </c:val>
        </c:ser>
        <c:ser>
          <c:idx val="4"/>
          <c:order val="4"/>
          <c:tx>
            <c:strRef>
              <c:f>Sheet1!$F$1</c:f>
              <c:strCache>
                <c:ptCount val="1"/>
                <c:pt idx="0">
                  <c:v>2012</c:v>
                </c:pt>
              </c:strCache>
            </c:strRef>
          </c:tx>
          <c:cat>
            <c:strRef>
              <c:f>Sheet1!$A$2</c:f>
              <c:strCache>
                <c:ptCount val="1"/>
                <c:pt idx="0">
                  <c:v>Global Bandwidth (TBytes per sec)</c:v>
                </c:pt>
              </c:strCache>
            </c:strRef>
          </c:cat>
          <c:val>
            <c:numRef>
              <c:f>Sheet1!$F$2</c:f>
              <c:numCache>
                <c:formatCode>General</c:formatCode>
                <c:ptCount val="1"/>
                <c:pt idx="0">
                  <c:v>92</c:v>
                </c:pt>
              </c:numCache>
            </c:numRef>
          </c:val>
        </c:ser>
        <c:ser>
          <c:idx val="5"/>
          <c:order val="5"/>
          <c:tx>
            <c:strRef>
              <c:f>Sheet1!$G$1</c:f>
              <c:strCache>
                <c:ptCount val="1"/>
                <c:pt idx="0">
                  <c:v>2013</c:v>
                </c:pt>
              </c:strCache>
            </c:strRef>
          </c:tx>
          <c:cat>
            <c:strRef>
              <c:f>Sheet1!$A$2</c:f>
              <c:strCache>
                <c:ptCount val="1"/>
                <c:pt idx="0">
                  <c:v>Global Bandwidth (TBytes per sec)</c:v>
                </c:pt>
              </c:strCache>
            </c:strRef>
          </c:cat>
          <c:val>
            <c:numRef>
              <c:f>Sheet1!$G$2</c:f>
              <c:numCache>
                <c:formatCode>General</c:formatCode>
                <c:ptCount val="1"/>
                <c:pt idx="0">
                  <c:v>130</c:v>
                </c:pt>
              </c:numCache>
            </c:numRef>
          </c:val>
        </c:ser>
        <c:ser>
          <c:idx val="6"/>
          <c:order val="6"/>
          <c:tx>
            <c:strRef>
              <c:f>Sheet1!$H$1</c:f>
              <c:strCache>
                <c:ptCount val="1"/>
                <c:pt idx="0">
                  <c:v>2014</c:v>
                </c:pt>
              </c:strCache>
            </c:strRef>
          </c:tx>
          <c:cat>
            <c:strRef>
              <c:f>Sheet1!$A$2</c:f>
              <c:strCache>
                <c:ptCount val="1"/>
                <c:pt idx="0">
                  <c:v>Global Bandwidth (TBytes per sec)</c:v>
                </c:pt>
              </c:strCache>
            </c:strRef>
          </c:cat>
          <c:val>
            <c:numRef>
              <c:f>Sheet1!$H$2</c:f>
              <c:numCache>
                <c:formatCode>General</c:formatCode>
                <c:ptCount val="1"/>
                <c:pt idx="0">
                  <c:v>180</c:v>
                </c:pt>
              </c:numCache>
            </c:numRef>
          </c:val>
        </c:ser>
        <c:ser>
          <c:idx val="7"/>
          <c:order val="7"/>
          <c:tx>
            <c:strRef>
              <c:f>Sheet1!$I$1</c:f>
              <c:strCache>
                <c:ptCount val="1"/>
                <c:pt idx="0">
                  <c:v>2015</c:v>
                </c:pt>
              </c:strCache>
            </c:strRef>
          </c:tx>
          <c:cat>
            <c:strRef>
              <c:f>Sheet1!$A$2</c:f>
              <c:strCache>
                <c:ptCount val="1"/>
                <c:pt idx="0">
                  <c:v>Global Bandwidth (TBytes per sec)</c:v>
                </c:pt>
              </c:strCache>
            </c:strRef>
          </c:cat>
          <c:val>
            <c:numRef>
              <c:f>Sheet1!$I$2</c:f>
              <c:numCache>
                <c:formatCode>General</c:formatCode>
                <c:ptCount val="1"/>
                <c:pt idx="0">
                  <c:v>235</c:v>
                </c:pt>
              </c:numCache>
            </c:numRef>
          </c:val>
        </c:ser>
        <c:ser>
          <c:idx val="8"/>
          <c:order val="8"/>
          <c:tx>
            <c:strRef>
              <c:f>Sheet1!$J$1</c:f>
              <c:strCache>
                <c:ptCount val="1"/>
                <c:pt idx="0">
                  <c:v>2016</c:v>
                </c:pt>
              </c:strCache>
            </c:strRef>
          </c:tx>
          <c:cat>
            <c:strRef>
              <c:f>Sheet1!$A$2</c:f>
              <c:strCache>
                <c:ptCount val="1"/>
                <c:pt idx="0">
                  <c:v>Global Bandwidth (TBytes per sec)</c:v>
                </c:pt>
              </c:strCache>
            </c:strRef>
          </c:cat>
          <c:val>
            <c:numRef>
              <c:f>Sheet1!$J$2</c:f>
              <c:numCache>
                <c:formatCode>General</c:formatCode>
                <c:ptCount val="1"/>
                <c:pt idx="0">
                  <c:v>330</c:v>
                </c:pt>
              </c:numCache>
            </c:numRef>
          </c:val>
        </c:ser>
        <c:ser>
          <c:idx val="9"/>
          <c:order val="9"/>
          <c:tx>
            <c:strRef>
              <c:f>Sheet1!$K$1</c:f>
              <c:strCache>
                <c:ptCount val="1"/>
                <c:pt idx="0">
                  <c:v>2017</c:v>
                </c:pt>
              </c:strCache>
            </c:strRef>
          </c:tx>
          <c:cat>
            <c:strRef>
              <c:f>Sheet1!$A$2</c:f>
              <c:strCache>
                <c:ptCount val="1"/>
                <c:pt idx="0">
                  <c:v>Global Bandwidth (TBytes per sec)</c:v>
                </c:pt>
              </c:strCache>
            </c:strRef>
          </c:cat>
          <c:val>
            <c:numRef>
              <c:f>Sheet1!$K$2</c:f>
              <c:numCache>
                <c:formatCode>General</c:formatCode>
                <c:ptCount val="1"/>
                <c:pt idx="0">
                  <c:v>420</c:v>
                </c:pt>
              </c:numCache>
            </c:numRef>
          </c:val>
        </c:ser>
        <c:ser>
          <c:idx val="10"/>
          <c:order val="10"/>
          <c:tx>
            <c:strRef>
              <c:f>Sheet1!$L$1</c:f>
              <c:strCache>
                <c:ptCount val="1"/>
                <c:pt idx="0">
                  <c:v>2018</c:v>
                </c:pt>
              </c:strCache>
            </c:strRef>
          </c:tx>
          <c:cat>
            <c:strRef>
              <c:f>Sheet1!$A$2</c:f>
              <c:strCache>
                <c:ptCount val="1"/>
                <c:pt idx="0">
                  <c:v>Global Bandwidth (TBytes per sec)</c:v>
                </c:pt>
              </c:strCache>
            </c:strRef>
          </c:cat>
          <c:val>
            <c:numRef>
              <c:f>Sheet1!$L$2</c:f>
              <c:numCache>
                <c:formatCode>General</c:formatCode>
                <c:ptCount val="1"/>
                <c:pt idx="0">
                  <c:v>600</c:v>
                </c:pt>
              </c:numCache>
            </c:numRef>
          </c:val>
        </c:ser>
        <c:ser>
          <c:idx val="11"/>
          <c:order val="11"/>
          <c:tx>
            <c:strRef>
              <c:f>Sheet1!$M$1</c:f>
              <c:strCache>
                <c:ptCount val="1"/>
                <c:pt idx="0">
                  <c:v>2019</c:v>
                </c:pt>
              </c:strCache>
            </c:strRef>
          </c:tx>
          <c:cat>
            <c:strRef>
              <c:f>Sheet1!$A$2</c:f>
              <c:strCache>
                <c:ptCount val="1"/>
                <c:pt idx="0">
                  <c:v>Global Bandwidth (TBytes per sec)</c:v>
                </c:pt>
              </c:strCache>
            </c:strRef>
          </c:cat>
          <c:val>
            <c:numRef>
              <c:f>Sheet1!$M$2</c:f>
              <c:numCache>
                <c:formatCode>General</c:formatCode>
                <c:ptCount val="1"/>
                <c:pt idx="0">
                  <c:v>810</c:v>
                </c:pt>
              </c:numCache>
            </c:numRef>
          </c:val>
        </c:ser>
        <c:ser>
          <c:idx val="12"/>
          <c:order val="12"/>
          <c:tx>
            <c:strRef>
              <c:f>Sheet1!$N$1</c:f>
              <c:strCache>
                <c:ptCount val="1"/>
                <c:pt idx="0">
                  <c:v>2020</c:v>
                </c:pt>
              </c:strCache>
            </c:strRef>
          </c:tx>
          <c:cat>
            <c:strRef>
              <c:f>Sheet1!$A$2</c:f>
              <c:strCache>
                <c:ptCount val="1"/>
                <c:pt idx="0">
                  <c:v>Global Bandwidth (TBytes per sec)</c:v>
                </c:pt>
              </c:strCache>
            </c:strRef>
          </c:cat>
          <c:val>
            <c:numRef>
              <c:f>Sheet1!$N$2</c:f>
              <c:numCache>
                <c:formatCode>General</c:formatCode>
                <c:ptCount val="1"/>
                <c:pt idx="0">
                  <c:v>1100</c:v>
                </c:pt>
              </c:numCache>
            </c:numRef>
          </c:val>
        </c:ser>
        <c:dLbls/>
        <c:shape val="box"/>
        <c:axId val="93873280"/>
        <c:axId val="93874816"/>
        <c:axId val="0"/>
      </c:bar3DChart>
      <c:catAx>
        <c:axId val="93873280"/>
        <c:scaling>
          <c:orientation val="minMax"/>
        </c:scaling>
        <c:axPos val="b"/>
        <c:numFmt formatCode="General" sourceLinked="1"/>
        <c:tickLblPos val="nextTo"/>
        <c:crossAx val="93874816"/>
        <c:crosses val="autoZero"/>
        <c:auto val="1"/>
        <c:lblAlgn val="ctr"/>
        <c:lblOffset val="100"/>
      </c:catAx>
      <c:valAx>
        <c:axId val="93874816"/>
        <c:scaling>
          <c:orientation val="minMax"/>
        </c:scaling>
        <c:axPos val="l"/>
        <c:majorGridlines/>
        <c:numFmt formatCode="General" sourceLinked="1"/>
        <c:tickLblPos val="nextTo"/>
        <c:crossAx val="93873280"/>
        <c:crosses val="autoZero"/>
        <c:crossBetween val="between"/>
      </c:valAx>
      <c:spPr>
        <a:noFill/>
        <a:ln w="25394">
          <a:noFill/>
        </a:ln>
      </c:spPr>
    </c:plotArea>
    <c:legend>
      <c:legendPos val="r"/>
      <c:layout>
        <c:manualLayout>
          <c:xMode val="edge"/>
          <c:yMode val="edge"/>
          <c:x val="0.8054419963808872"/>
          <c:y val="1.4007797070968699E-2"/>
          <c:w val="0.17349513376045406"/>
          <c:h val="0.94359203878016784"/>
        </c:manualLayout>
      </c:layout>
    </c:legend>
    <c:plotVisOnly val="1"/>
    <c:dispBlanksAs val="gap"/>
  </c:chart>
  <c:txPr>
    <a:bodyPr/>
    <a:lstStyle/>
    <a:p>
      <a:pPr>
        <a:defRPr sz="1799"/>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title>
      <c:tx>
        <c:rich>
          <a:bodyPr/>
          <a:lstStyle/>
          <a:p>
            <a:pPr>
              <a:defRPr sz="1800" b="1"/>
            </a:pPr>
            <a:r>
              <a:rPr lang="en-US" sz="1800" b="1" i="0" baseline="0" dirty="0" smtClean="0"/>
              <a:t>compared </a:t>
            </a:r>
            <a:r>
              <a:rPr lang="en-US" sz="1800" b="1" i="0" baseline="0" dirty="0"/>
              <a:t>to 2011</a:t>
            </a:r>
            <a:endParaRPr lang="de-DE" sz="1800" b="1" dirty="0"/>
          </a:p>
        </c:rich>
      </c:tx>
      <c:layout>
        <c:manualLayout>
          <c:xMode val="edge"/>
          <c:yMode val="edge"/>
          <c:x val="0.81115182538328501"/>
          <c:y val="0.86669803493371989"/>
        </c:manualLayout>
      </c:layout>
      <c:overlay val="1"/>
    </c:title>
    <c:plotArea>
      <c:layout>
        <c:manualLayout>
          <c:layoutTarget val="inner"/>
          <c:xMode val="edge"/>
          <c:yMode val="edge"/>
          <c:x val="0.40444152073029804"/>
          <c:y val="4.6928167020598474E-2"/>
          <c:w val="0.56570719742121722"/>
          <c:h val="0.90454532105393148"/>
        </c:manualLayout>
      </c:layout>
      <c:barChart>
        <c:barDir val="bar"/>
        <c:grouping val="clustered"/>
        <c:ser>
          <c:idx val="2"/>
          <c:order val="0"/>
          <c:tx>
            <c:strRef>
              <c:f>Tabelle2!$A$34:$A$35</c:f>
              <c:strCache>
                <c:ptCount val="1"/>
                <c:pt idx="0">
                  <c:v>2020</c:v>
                </c:pt>
              </c:strCache>
            </c:strRef>
          </c:tx>
          <c:spPr>
            <a:solidFill>
              <a:schemeClr val="accent4">
                <a:lumMod val="60000"/>
                <a:lumOff val="40000"/>
              </a:schemeClr>
            </a:solidFill>
          </c:spPr>
          <c:dLbls>
            <c:dLbl>
              <c:idx val="2"/>
              <c:layout>
                <c:manualLayout>
                  <c:x val="-1.3647521486518808E-3"/>
                  <c:y val="-2.9585710201811836E-2"/>
                </c:manualLayout>
              </c:layout>
              <c:showVal val="1"/>
            </c:dLbl>
            <c:txPr>
              <a:bodyPr/>
              <a:lstStyle/>
              <a:p>
                <a:pPr algn="ctr">
                  <a:defRPr lang="de-DE" sz="1800" b="1" i="0" u="none" strike="noStrike" kern="1200" baseline="0">
                    <a:solidFill>
                      <a:schemeClr val="tx2">
                        <a:lumMod val="50000"/>
                      </a:schemeClr>
                    </a:solidFill>
                    <a:latin typeface="+mn-lt"/>
                    <a:ea typeface="+mn-ea"/>
                    <a:cs typeface="+mn-cs"/>
                  </a:defRPr>
                </a:pPr>
                <a:endParaRPr lang="en-US"/>
              </a:p>
            </c:txPr>
            <c:showVal val="1"/>
          </c:dLbls>
          <c:val>
            <c:numRef>
              <c:f>Tabelle2!$B$34:$E$34</c:f>
              <c:numCache>
                <c:formatCode>0.0%</c:formatCode>
                <c:ptCount val="4"/>
                <c:pt idx="0">
                  <c:v>0.44158571971463362</c:v>
                </c:pt>
                <c:pt idx="1">
                  <c:v>0.15914684034333196</c:v>
                </c:pt>
                <c:pt idx="2">
                  <c:v>-0.16820311915556396</c:v>
                </c:pt>
                <c:pt idx="3">
                  <c:v>9.3439624499863247E-2</c:v>
                </c:pt>
              </c:numCache>
            </c:numRef>
          </c:val>
        </c:ser>
        <c:ser>
          <c:idx val="1"/>
          <c:order val="1"/>
          <c:tx>
            <c:strRef>
              <c:f>Tabelle2!$A$33</c:f>
              <c:strCache>
                <c:ptCount val="1"/>
                <c:pt idx="0">
                  <c:v>2015</c:v>
                </c:pt>
              </c:strCache>
            </c:strRef>
          </c:tx>
          <c:spPr>
            <a:solidFill>
              <a:schemeClr val="accent1"/>
            </a:solidFill>
          </c:spPr>
          <c:dLbls>
            <c:dLbl>
              <c:idx val="0"/>
              <c:layout>
                <c:manualLayout>
                  <c:x val="1.3647521486518323E-3"/>
                  <c:y val="-5.9171420403623901E-2"/>
                </c:manualLayout>
              </c:layout>
              <c:showVal val="1"/>
            </c:dLbl>
            <c:dLbl>
              <c:idx val="1"/>
              <c:layout>
                <c:manualLayout>
                  <c:x val="2.729504297303652E-3"/>
                  <c:y val="-4.2265300288302575E-2"/>
                </c:manualLayout>
              </c:layout>
              <c:showVal val="1"/>
            </c:dLbl>
            <c:dLbl>
              <c:idx val="2"/>
              <c:layout>
                <c:manualLayout>
                  <c:x val="-2.729504297303652E-3"/>
                  <c:y val="-5.2831625360378338E-2"/>
                </c:manualLayout>
              </c:layout>
              <c:showVal val="1"/>
            </c:dLbl>
            <c:dLbl>
              <c:idx val="3"/>
              <c:layout>
                <c:manualLayout>
                  <c:x val="0"/>
                  <c:y val="-4.4378565302717742E-2"/>
                </c:manualLayout>
              </c:layout>
              <c:showVal val="1"/>
            </c:dLbl>
            <c:txPr>
              <a:bodyPr/>
              <a:lstStyle/>
              <a:p>
                <a:pPr algn="ctr">
                  <a:defRPr lang="de-DE" sz="1800" b="1" i="0" u="none" strike="noStrike" kern="1200" baseline="0">
                    <a:solidFill>
                      <a:srgbClr val="1F497D">
                        <a:lumMod val="50000"/>
                      </a:srgbClr>
                    </a:solidFill>
                    <a:latin typeface="+mn-lt"/>
                    <a:ea typeface="+mn-ea"/>
                    <a:cs typeface="+mn-cs"/>
                  </a:defRPr>
                </a:pPr>
                <a:endParaRPr lang="en-US"/>
              </a:p>
            </c:txPr>
            <c:showVal val="1"/>
          </c:dLbls>
          <c:val>
            <c:numRef>
              <c:f>Tabelle2!$B$33:$E$33</c:f>
              <c:numCache>
                <c:formatCode>0.0%</c:formatCode>
                <c:ptCount val="4"/>
                <c:pt idx="0">
                  <c:v>0.1552892548089565</c:v>
                </c:pt>
                <c:pt idx="1">
                  <c:v>0.10141929971566305</c:v>
                </c:pt>
                <c:pt idx="2">
                  <c:v>-0.11781398095892354</c:v>
                </c:pt>
                <c:pt idx="3">
                  <c:v>3.2063115218947648E-2</c:v>
                </c:pt>
              </c:numCache>
            </c:numRef>
          </c:val>
        </c:ser>
        <c:ser>
          <c:idx val="0"/>
          <c:order val="2"/>
          <c:tx>
            <c:strRef>
              <c:f>Tabelle2!$A$32</c:f>
              <c:strCache>
                <c:ptCount val="1"/>
                <c:pt idx="0">
                  <c:v>2012</c:v>
                </c:pt>
              </c:strCache>
            </c:strRef>
          </c:tx>
          <c:spPr>
            <a:solidFill>
              <a:srgbClr val="92D050"/>
            </a:solidFill>
          </c:spPr>
          <c:dLbls>
            <c:dLbl>
              <c:idx val="0"/>
              <c:layout>
                <c:manualLayout>
                  <c:x val="0"/>
                  <c:y val="-6.1284685418038817E-2"/>
                </c:manualLayout>
              </c:layout>
              <c:showVal val="1"/>
            </c:dLbl>
            <c:dLbl>
              <c:idx val="1"/>
              <c:layout>
                <c:manualLayout>
                  <c:x val="1.3647521486518323E-3"/>
                  <c:y val="-5.7058155389208505E-2"/>
                </c:manualLayout>
              </c:layout>
              <c:showVal val="1"/>
            </c:dLbl>
            <c:dLbl>
              <c:idx val="2"/>
              <c:layout>
                <c:manualLayout>
                  <c:x val="0"/>
                  <c:y val="-6.7624480461284081E-2"/>
                </c:manualLayout>
              </c:layout>
              <c:showVal val="1"/>
            </c:dLbl>
            <c:dLbl>
              <c:idx val="3"/>
              <c:layout>
                <c:manualLayout>
                  <c:x val="1.3647521486518323E-3"/>
                  <c:y val="-5.0718360345963137E-2"/>
                </c:manualLayout>
              </c:layout>
              <c:showVal val="1"/>
            </c:dLbl>
            <c:txPr>
              <a:bodyPr/>
              <a:lstStyle/>
              <a:p>
                <a:pPr algn="ctr">
                  <a:defRPr lang="de-DE" sz="1800" b="1" i="0" u="none" strike="noStrike" kern="1200" baseline="0">
                    <a:solidFill>
                      <a:srgbClr val="1F497D">
                        <a:lumMod val="50000"/>
                      </a:srgbClr>
                    </a:solidFill>
                    <a:latin typeface="+mn-lt"/>
                    <a:ea typeface="+mn-ea"/>
                    <a:cs typeface="+mn-cs"/>
                  </a:defRPr>
                </a:pPr>
                <a:endParaRPr lang="en-US"/>
              </a:p>
            </c:txPr>
            <c:showVal val="1"/>
          </c:dLbls>
          <c:cat>
            <c:strRef>
              <c:f>Tabelle2!$B$25:$E$25</c:f>
              <c:strCache>
                <c:ptCount val="4"/>
                <c:pt idx="0">
                  <c:v>Management, business 
architecture and analysis</c:v>
                </c:pt>
                <c:pt idx="1">
                  <c:v>ICT practioners - 
professional level</c:v>
                </c:pt>
                <c:pt idx="2">
                  <c:v>ICT practitioners - 
associate/
technician level</c:v>
                </c:pt>
                <c:pt idx="3">
                  <c:v>Total</c:v>
                </c:pt>
              </c:strCache>
            </c:strRef>
          </c:cat>
          <c:val>
            <c:numRef>
              <c:f>Tabelle2!$B$32:$E$32</c:f>
              <c:numCache>
                <c:formatCode>0.0%</c:formatCode>
                <c:ptCount val="4"/>
                <c:pt idx="0">
                  <c:v>8.4523504590224383E-2</c:v>
                </c:pt>
                <c:pt idx="1">
                  <c:v>3.6518516351196288E-2</c:v>
                </c:pt>
                <c:pt idx="2">
                  <c:v>-3.8871775969782703E-2</c:v>
                </c:pt>
                <c:pt idx="3">
                  <c:v>1.8192372178310823E-2</c:v>
                </c:pt>
              </c:numCache>
            </c:numRef>
          </c:val>
        </c:ser>
        <c:dLbls/>
        <c:gapWidth val="33"/>
        <c:overlap val="75"/>
        <c:axId val="42854656"/>
        <c:axId val="67964928"/>
      </c:barChart>
      <c:catAx>
        <c:axId val="42854656"/>
        <c:scaling>
          <c:orientation val="maxMin"/>
        </c:scaling>
        <c:axPos val="l"/>
        <c:numFmt formatCode="General" sourceLinked="1"/>
        <c:majorTickMark val="none"/>
        <c:tickLblPos val="low"/>
        <c:spPr>
          <a:ln w="41275">
            <a:solidFill>
              <a:schemeClr val="tx2"/>
            </a:solidFill>
          </a:ln>
        </c:spPr>
        <c:txPr>
          <a:bodyPr/>
          <a:lstStyle/>
          <a:p>
            <a:pPr>
              <a:defRPr sz="2000" b="1">
                <a:solidFill>
                  <a:schemeClr val="tx2"/>
                </a:solidFill>
              </a:defRPr>
            </a:pPr>
            <a:endParaRPr lang="en-US"/>
          </a:p>
        </c:txPr>
        <c:crossAx val="67964928"/>
        <c:crosses val="autoZero"/>
        <c:auto val="1"/>
        <c:lblAlgn val="ctr"/>
        <c:lblOffset val="100"/>
      </c:catAx>
      <c:valAx>
        <c:axId val="67964928"/>
        <c:scaling>
          <c:orientation val="minMax"/>
          <c:min val="-0.25"/>
        </c:scaling>
        <c:delete val="1"/>
        <c:axPos val="b"/>
        <c:majorGridlines>
          <c:spPr>
            <a:ln>
              <a:solidFill>
                <a:srgbClr val="4F81BD">
                  <a:lumMod val="40000"/>
                  <a:lumOff val="60000"/>
                  <a:alpha val="46000"/>
                </a:srgbClr>
              </a:solidFill>
            </a:ln>
          </c:spPr>
        </c:majorGridlines>
        <c:numFmt formatCode="0%" sourceLinked="0"/>
        <c:tickLblPos val="none"/>
        <c:crossAx val="42854656"/>
        <c:crosses val="max"/>
        <c:crossBetween val="between"/>
      </c:valAx>
      <c:spPr>
        <a:noFill/>
        <a:ln w="25400">
          <a:noFill/>
        </a:ln>
      </c:spPr>
    </c:plotArea>
    <c:legend>
      <c:legendPos val="r"/>
      <c:layout>
        <c:manualLayout>
          <c:xMode val="edge"/>
          <c:yMode val="edge"/>
          <c:x val="0.84542204637814977"/>
          <c:y val="0.6561187009310675"/>
          <c:w val="0.11363538916229911"/>
          <c:h val="0.20128583024192173"/>
        </c:manualLayout>
      </c:layout>
      <c:spPr>
        <a:solidFill>
          <a:schemeClr val="bg1">
            <a:lumMod val="95000"/>
          </a:schemeClr>
        </a:solidFill>
      </c:spPr>
      <c:txPr>
        <a:bodyPr/>
        <a:lstStyle/>
        <a:p>
          <a:pPr>
            <a:defRPr sz="1800" b="1"/>
          </a:pPr>
          <a:endParaRPr lang="en-US"/>
        </a:p>
      </c:txPr>
    </c:legend>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87A65E-6324-4C8F-9E04-403D76C209D7}"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03F2C077-8CE6-4B89-8F73-3803B0A48EB0}">
      <dgm:prSet phldrT="[Text]" custT="1"/>
      <dgm:spPr/>
      <dgm:t>
        <a:bodyPr/>
        <a:lstStyle/>
        <a:p>
          <a:r>
            <a:rPr lang="en-GB" sz="2400" b="1" dirty="0" smtClean="0"/>
            <a:t>Traditional</a:t>
          </a:r>
        </a:p>
        <a:p>
          <a:r>
            <a:rPr lang="en-GB" sz="2400" b="1" dirty="0" smtClean="0"/>
            <a:t>IT Spending</a:t>
          </a:r>
          <a:endParaRPr lang="en-US" sz="2400" b="1" dirty="0"/>
        </a:p>
      </dgm:t>
    </dgm:pt>
    <dgm:pt modelId="{8EC3AD8D-1E0B-4516-A84A-3A06C86BAC2A}" type="parTrans" cxnId="{906547D9-26E6-41C3-879C-DD6E2029B986}">
      <dgm:prSet/>
      <dgm:spPr/>
      <dgm:t>
        <a:bodyPr/>
        <a:lstStyle/>
        <a:p>
          <a:endParaRPr lang="en-US" sz="2400"/>
        </a:p>
      </dgm:t>
    </dgm:pt>
    <dgm:pt modelId="{7B14447A-70A2-47ED-B7C0-7471E9D51D19}" type="sibTrans" cxnId="{906547D9-26E6-41C3-879C-DD6E2029B986}">
      <dgm:prSet/>
      <dgm:spPr/>
      <dgm:t>
        <a:bodyPr/>
        <a:lstStyle/>
        <a:p>
          <a:endParaRPr lang="en-US" sz="2400"/>
        </a:p>
      </dgm:t>
    </dgm:pt>
    <dgm:pt modelId="{E1D76302-78CD-4AF6-A8DA-8630FE61026D}">
      <dgm:prSet phldrT="[Text]" custT="1"/>
      <dgm:spPr/>
      <dgm:t>
        <a:bodyPr/>
        <a:lstStyle/>
        <a:p>
          <a:r>
            <a:rPr lang="en-GB" sz="2400" b="1" dirty="0" smtClean="0"/>
            <a:t>Cloud Spending</a:t>
          </a:r>
          <a:endParaRPr lang="en-US" sz="2400" b="1" dirty="0"/>
        </a:p>
      </dgm:t>
    </dgm:pt>
    <dgm:pt modelId="{7CEE773C-E83C-41DC-9771-F206C9D9D122}" type="parTrans" cxnId="{981CBEE1-822B-490F-B228-0D82F11E9142}">
      <dgm:prSet/>
      <dgm:spPr/>
      <dgm:t>
        <a:bodyPr/>
        <a:lstStyle/>
        <a:p>
          <a:endParaRPr lang="en-US" sz="2400"/>
        </a:p>
      </dgm:t>
    </dgm:pt>
    <dgm:pt modelId="{27999F81-D154-4084-9400-A545D3CCC057}" type="sibTrans" cxnId="{981CBEE1-822B-490F-B228-0D82F11E9142}">
      <dgm:prSet/>
      <dgm:spPr/>
      <dgm:t>
        <a:bodyPr/>
        <a:lstStyle/>
        <a:p>
          <a:endParaRPr lang="en-US" sz="2400"/>
        </a:p>
      </dgm:t>
    </dgm:pt>
    <dgm:pt modelId="{1996CB0B-6EF9-4F82-82BA-99457A56E096}" type="pres">
      <dgm:prSet presAssocID="{B387A65E-6324-4C8F-9E04-403D76C209D7}" presName="compositeShape" presStyleCnt="0">
        <dgm:presLayoutVars>
          <dgm:chMax val="2"/>
          <dgm:dir/>
          <dgm:resizeHandles val="exact"/>
        </dgm:presLayoutVars>
      </dgm:prSet>
      <dgm:spPr/>
      <dgm:t>
        <a:bodyPr/>
        <a:lstStyle/>
        <a:p>
          <a:endParaRPr lang="en-US"/>
        </a:p>
      </dgm:t>
    </dgm:pt>
    <dgm:pt modelId="{153AD73C-8722-40E0-8AD6-5317A1EF2ED1}" type="pres">
      <dgm:prSet presAssocID="{B387A65E-6324-4C8F-9E04-403D76C209D7}" presName="divider" presStyleLbl="fgShp" presStyleIdx="0" presStyleCnt="1"/>
      <dgm:spPr/>
    </dgm:pt>
    <dgm:pt modelId="{ECE66E72-3CDF-44AE-8984-79A97FE0F1D7}" type="pres">
      <dgm:prSet presAssocID="{03F2C077-8CE6-4B89-8F73-3803B0A48EB0}" presName="downArrow" presStyleLbl="node1" presStyleIdx="0" presStyleCnt="2">
        <dgm:style>
          <a:lnRef idx="3">
            <a:schemeClr val="lt1"/>
          </a:lnRef>
          <a:fillRef idx="1">
            <a:schemeClr val="accent4"/>
          </a:fillRef>
          <a:effectRef idx="1">
            <a:schemeClr val="accent4"/>
          </a:effectRef>
          <a:fontRef idx="minor">
            <a:schemeClr val="lt1"/>
          </a:fontRef>
        </dgm:style>
      </dgm:prSet>
      <dgm:spPr/>
    </dgm:pt>
    <dgm:pt modelId="{AAB0C1C2-093E-4F8B-9960-A2171D6E05C6}" type="pres">
      <dgm:prSet presAssocID="{03F2C077-8CE6-4B89-8F73-3803B0A48EB0}" presName="downArrowText" presStyleLbl="revTx" presStyleIdx="0" presStyleCnt="2" custScaleX="178178">
        <dgm:presLayoutVars>
          <dgm:bulletEnabled val="1"/>
        </dgm:presLayoutVars>
      </dgm:prSet>
      <dgm:spPr/>
      <dgm:t>
        <a:bodyPr/>
        <a:lstStyle/>
        <a:p>
          <a:endParaRPr lang="en-US"/>
        </a:p>
      </dgm:t>
    </dgm:pt>
    <dgm:pt modelId="{A92CEB39-B89F-4EC8-B51A-BEC0C99074E6}" type="pres">
      <dgm:prSet presAssocID="{E1D76302-78CD-4AF6-A8DA-8630FE61026D}" presName="upArrow" presStyleLbl="node1" presStyleIdx="1" presStyleCnt="2">
        <dgm:style>
          <a:lnRef idx="3">
            <a:schemeClr val="lt1"/>
          </a:lnRef>
          <a:fillRef idx="1">
            <a:schemeClr val="accent2"/>
          </a:fillRef>
          <a:effectRef idx="1">
            <a:schemeClr val="accent2"/>
          </a:effectRef>
          <a:fontRef idx="minor">
            <a:schemeClr val="lt1"/>
          </a:fontRef>
        </dgm:style>
      </dgm:prSet>
      <dgm:spPr/>
    </dgm:pt>
    <dgm:pt modelId="{F5F7F83C-BAE1-4DAB-B89E-20A901F39517}" type="pres">
      <dgm:prSet presAssocID="{E1D76302-78CD-4AF6-A8DA-8630FE61026D}" presName="upArrowText" presStyleLbl="revTx" presStyleIdx="1" presStyleCnt="2" custScaleX="142778">
        <dgm:presLayoutVars>
          <dgm:bulletEnabled val="1"/>
        </dgm:presLayoutVars>
      </dgm:prSet>
      <dgm:spPr/>
      <dgm:t>
        <a:bodyPr/>
        <a:lstStyle/>
        <a:p>
          <a:endParaRPr lang="en-US"/>
        </a:p>
      </dgm:t>
    </dgm:pt>
  </dgm:ptLst>
  <dgm:cxnLst>
    <dgm:cxn modelId="{58D99DC4-815C-4A81-8C4C-816E804795C0}" type="presOf" srcId="{E1D76302-78CD-4AF6-A8DA-8630FE61026D}" destId="{F5F7F83C-BAE1-4DAB-B89E-20A901F39517}" srcOrd="0" destOrd="0" presId="urn:microsoft.com/office/officeart/2005/8/layout/arrow3"/>
    <dgm:cxn modelId="{906547D9-26E6-41C3-879C-DD6E2029B986}" srcId="{B387A65E-6324-4C8F-9E04-403D76C209D7}" destId="{03F2C077-8CE6-4B89-8F73-3803B0A48EB0}" srcOrd="0" destOrd="0" parTransId="{8EC3AD8D-1E0B-4516-A84A-3A06C86BAC2A}" sibTransId="{7B14447A-70A2-47ED-B7C0-7471E9D51D19}"/>
    <dgm:cxn modelId="{B039F317-50A8-4830-AE81-B2584C0DF5DB}" type="presOf" srcId="{B387A65E-6324-4C8F-9E04-403D76C209D7}" destId="{1996CB0B-6EF9-4F82-82BA-99457A56E096}" srcOrd="0" destOrd="0" presId="urn:microsoft.com/office/officeart/2005/8/layout/arrow3"/>
    <dgm:cxn modelId="{B7DEC1F8-24BF-4AC7-9499-256A566E83E1}" type="presOf" srcId="{03F2C077-8CE6-4B89-8F73-3803B0A48EB0}" destId="{AAB0C1C2-093E-4F8B-9960-A2171D6E05C6}" srcOrd="0" destOrd="0" presId="urn:microsoft.com/office/officeart/2005/8/layout/arrow3"/>
    <dgm:cxn modelId="{981CBEE1-822B-490F-B228-0D82F11E9142}" srcId="{B387A65E-6324-4C8F-9E04-403D76C209D7}" destId="{E1D76302-78CD-4AF6-A8DA-8630FE61026D}" srcOrd="1" destOrd="0" parTransId="{7CEE773C-E83C-41DC-9771-F206C9D9D122}" sibTransId="{27999F81-D154-4084-9400-A545D3CCC057}"/>
    <dgm:cxn modelId="{3D0B793C-54B5-4719-B777-CE3525DF98F1}" type="presParOf" srcId="{1996CB0B-6EF9-4F82-82BA-99457A56E096}" destId="{153AD73C-8722-40E0-8AD6-5317A1EF2ED1}" srcOrd="0" destOrd="0" presId="urn:microsoft.com/office/officeart/2005/8/layout/arrow3"/>
    <dgm:cxn modelId="{5AB66184-E4A8-4A54-9547-8B5AFE6E9134}" type="presParOf" srcId="{1996CB0B-6EF9-4F82-82BA-99457A56E096}" destId="{ECE66E72-3CDF-44AE-8984-79A97FE0F1D7}" srcOrd="1" destOrd="0" presId="urn:microsoft.com/office/officeart/2005/8/layout/arrow3"/>
    <dgm:cxn modelId="{71F467FF-DA05-41C6-A3B0-01E346A986B5}" type="presParOf" srcId="{1996CB0B-6EF9-4F82-82BA-99457A56E096}" destId="{AAB0C1C2-093E-4F8B-9960-A2171D6E05C6}" srcOrd="2" destOrd="0" presId="urn:microsoft.com/office/officeart/2005/8/layout/arrow3"/>
    <dgm:cxn modelId="{6E13A343-6396-42BF-915C-6CDEC26A8537}" type="presParOf" srcId="{1996CB0B-6EF9-4F82-82BA-99457A56E096}" destId="{A92CEB39-B89F-4EC8-B51A-BEC0C99074E6}" srcOrd="3" destOrd="0" presId="urn:microsoft.com/office/officeart/2005/8/layout/arrow3"/>
    <dgm:cxn modelId="{BAF3879D-497F-47A9-8755-AEF7ACE99D8F}" type="presParOf" srcId="{1996CB0B-6EF9-4F82-82BA-99457A56E096}" destId="{F5F7F83C-BAE1-4DAB-B89E-20A901F39517}" srcOrd="4" destOrd="0" presId="urn:microsoft.com/office/officeart/2005/8/layout/arrow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lvl1pPr>
          </a:lstStyle>
          <a:p>
            <a:fld id="{3E01165A-DC5B-4647-85F8-A3413E60CF7A}" type="datetimeFigureOut">
              <a:rPr lang="en-GB" smtClean="0"/>
              <a:t>19/06/2014</a:t>
            </a:fld>
            <a:endParaRPr lang="en-GB"/>
          </a:p>
        </p:txBody>
      </p:sp>
      <p:sp>
        <p:nvSpPr>
          <p:cNvPr id="4" name="Footer Placeholder 3"/>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378950"/>
            <a:ext cx="2946400" cy="493713"/>
          </a:xfrm>
          <a:prstGeom prst="rect">
            <a:avLst/>
          </a:prstGeom>
        </p:spPr>
        <p:txBody>
          <a:bodyPr vert="horz" lIns="91440" tIns="45720" rIns="91440" bIns="45720" rtlCol="0" anchor="b"/>
          <a:lstStyle>
            <a:lvl1pPr algn="r">
              <a:defRPr sz="1200"/>
            </a:lvl1pPr>
          </a:lstStyle>
          <a:p>
            <a:fld id="{EF21247E-4B29-4A8A-9823-2C1D1E17BAD3}" type="slidenum">
              <a:rPr lang="en-GB" smtClean="0"/>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45659" cy="4937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atin typeface="Arial" pitchFamily="34" charset="0"/>
                <a:ea typeface="ＭＳ Ｐゴシック" pitchFamily="34" charset="-128"/>
                <a:cs typeface="+mn-cs"/>
              </a:defRPr>
            </a:lvl1pPr>
          </a:lstStyle>
          <a:p>
            <a:pPr>
              <a:defRPr/>
            </a:pPr>
            <a:endParaRPr lang="en-GB"/>
          </a:p>
        </p:txBody>
      </p:sp>
      <p:sp>
        <p:nvSpPr>
          <p:cNvPr id="17411" name="Rectangle 3"/>
          <p:cNvSpPr>
            <a:spLocks noGrp="1" noChangeArrowheads="1"/>
          </p:cNvSpPr>
          <p:nvPr>
            <p:ph type="dt" idx="1"/>
          </p:nvPr>
        </p:nvSpPr>
        <p:spPr bwMode="auto">
          <a:xfrm>
            <a:off x="3852016" y="0"/>
            <a:ext cx="2945659" cy="4937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atin typeface="Arial" pitchFamily="34" charset="0"/>
                <a:ea typeface="ＭＳ Ｐゴシック" pitchFamily="34" charset="-128"/>
                <a:cs typeface="+mn-cs"/>
              </a:defRPr>
            </a:lvl1pPr>
          </a:lstStyle>
          <a:p>
            <a:pPr>
              <a:defRPr/>
            </a:pPr>
            <a:endParaRPr lang="en-GB"/>
          </a:p>
        </p:txBody>
      </p:sp>
      <p:sp>
        <p:nvSpPr>
          <p:cNvPr id="37892"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 uri="{FAA26D3D-D897-4be2-8F04-BA451C77F1D7}">
              <ma14:placeholderFlag xmlns:ma14="http://schemas.microsoft.com/office/mac/drawingml/2011/main" xmlns="" val="1"/>
            </a:ext>
          </a:extLst>
        </p:spPr>
      </p:sp>
      <p:sp>
        <p:nvSpPr>
          <p:cNvPr id="17413" name="Rectangle 5"/>
          <p:cNvSpPr>
            <a:spLocks noGrp="1" noChangeArrowheads="1"/>
          </p:cNvSpPr>
          <p:nvPr>
            <p:ph type="body" sz="quarter" idx="3"/>
          </p:nvPr>
        </p:nvSpPr>
        <p:spPr bwMode="auto">
          <a:xfrm>
            <a:off x="906357" y="4690269"/>
            <a:ext cx="4984962" cy="44434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7414" name="Rectangle 6"/>
          <p:cNvSpPr>
            <a:spLocks noGrp="1" noChangeArrowheads="1"/>
          </p:cNvSpPr>
          <p:nvPr>
            <p:ph type="ftr" sz="quarter" idx="4"/>
          </p:nvPr>
        </p:nvSpPr>
        <p:spPr bwMode="auto">
          <a:xfrm>
            <a:off x="0" y="9380537"/>
            <a:ext cx="2945659" cy="4937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atin typeface="Arial" pitchFamily="34" charset="0"/>
                <a:ea typeface="ＭＳ Ｐゴシック" pitchFamily="34" charset="-128"/>
                <a:cs typeface="+mn-cs"/>
              </a:defRPr>
            </a:lvl1pPr>
          </a:lstStyle>
          <a:p>
            <a:pPr>
              <a:defRPr/>
            </a:pPr>
            <a:endParaRPr lang="en-GB"/>
          </a:p>
        </p:txBody>
      </p:sp>
      <p:sp>
        <p:nvSpPr>
          <p:cNvPr id="17415" name="Rectangle 7"/>
          <p:cNvSpPr>
            <a:spLocks noGrp="1" noChangeArrowheads="1"/>
          </p:cNvSpPr>
          <p:nvPr>
            <p:ph type="sldNum" sz="quarter" idx="5"/>
          </p:nvPr>
        </p:nvSpPr>
        <p:spPr bwMode="auto">
          <a:xfrm>
            <a:off x="3852016" y="9380537"/>
            <a:ext cx="2945659" cy="4937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pPr>
              <a:defRPr/>
            </a:pPr>
            <a:fld id="{3DDBDD26-17E3-AB43-833E-D0B07DB970B6}" type="slidenum">
              <a:rPr lang="en-GB"/>
              <a:pPr>
                <a:defRPr/>
              </a:pPr>
              <a:t>‹#›</a:t>
            </a:fld>
            <a:endParaRPr lang="en-GB"/>
          </a:p>
        </p:txBody>
      </p:sp>
    </p:spTree>
    <p:extLst>
      <p:ext uri="{BB962C8B-B14F-4D97-AF65-F5344CB8AC3E}">
        <p14:creationId xmlns:p14="http://schemas.microsoft.com/office/powerpoint/2010/main" xmlns="" val="42432982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Gigabi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txBox="1">
            <a:spLocks noGrp="1" noChangeArrowheads="1"/>
          </p:cNvSpPr>
          <p:nvPr/>
        </p:nvSpPr>
        <p:spPr bwMode="auto">
          <a:xfrm>
            <a:off x="3852016" y="9380537"/>
            <a:ext cx="2945659" cy="4937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91428" tIns="45714" rIns="91428" bIns="45714" anchor="b"/>
          <a:lstStyle>
            <a:lvl1pPr defTabSz="865188">
              <a:defRPr sz="2400">
                <a:solidFill>
                  <a:schemeClr val="tx1"/>
                </a:solidFill>
                <a:latin typeface="Arial" charset="0"/>
                <a:ea typeface="MS PGothic" charset="0"/>
                <a:cs typeface="MS PGothic" charset="0"/>
              </a:defRPr>
            </a:lvl1pPr>
            <a:lvl2pPr marL="742950" indent="-285750" defTabSz="865188">
              <a:defRPr sz="2400">
                <a:solidFill>
                  <a:schemeClr val="tx1"/>
                </a:solidFill>
                <a:latin typeface="Arial" charset="0"/>
                <a:ea typeface="MS PGothic" charset="0"/>
                <a:cs typeface="MS PGothic" charset="0"/>
              </a:defRPr>
            </a:lvl2pPr>
            <a:lvl3pPr marL="1143000" indent="-228600" defTabSz="865188">
              <a:defRPr sz="2400">
                <a:solidFill>
                  <a:schemeClr val="tx1"/>
                </a:solidFill>
                <a:latin typeface="Arial" charset="0"/>
                <a:ea typeface="MS PGothic" charset="0"/>
                <a:cs typeface="MS PGothic" charset="0"/>
              </a:defRPr>
            </a:lvl3pPr>
            <a:lvl4pPr marL="1600200" indent="-228600" defTabSz="865188">
              <a:defRPr sz="2400">
                <a:solidFill>
                  <a:schemeClr val="tx1"/>
                </a:solidFill>
                <a:latin typeface="Arial" charset="0"/>
                <a:ea typeface="MS PGothic" charset="0"/>
                <a:cs typeface="MS PGothic" charset="0"/>
              </a:defRPr>
            </a:lvl4pPr>
            <a:lvl5pPr marL="2057400" indent="-228600" defTabSz="865188">
              <a:defRPr sz="2400">
                <a:solidFill>
                  <a:schemeClr val="tx1"/>
                </a:solidFill>
                <a:latin typeface="Arial" charset="0"/>
                <a:ea typeface="MS PGothic" charset="0"/>
                <a:cs typeface="MS PGothic" charset="0"/>
              </a:defRPr>
            </a:lvl5pPr>
            <a:lvl6pPr marL="2514600" indent="-228600" defTabSz="865188"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defTabSz="865188"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defTabSz="865188"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defTabSz="865188"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r"/>
            <a:fld id="{419ED163-A50D-AE47-A548-72BD384C4601}" type="slidenum">
              <a:rPr lang="en-GB" sz="1200"/>
              <a:pPr algn="r"/>
              <a:t>1</a:t>
            </a:fld>
            <a:endParaRPr lang="en-GB" sz="1200"/>
          </a:p>
        </p:txBody>
      </p:sp>
      <p:sp>
        <p:nvSpPr>
          <p:cNvPr id="38915"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lIns="91428" tIns="45714" rIns="91428" bIns="45714"/>
          <a:lstStyle/>
          <a:p>
            <a:pPr eaLnBrk="1" hangingPunct="1"/>
            <a:endParaRPr lang="en-US" dirty="0">
              <a:latin typeface="Arial" charset="0"/>
              <a:ea typeface="MS P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a:t>
            </a:fld>
            <a:endParaRPr lang="en-GB"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3</a:t>
            </a:fld>
            <a:endParaRPr lang="en-GB"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4</a:t>
            </a:fld>
            <a:endParaRPr lang="en-GB"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9394" name="Notes Placeholder 2"/>
          <p:cNvSpPr>
            <a:spLocks noGrp="1"/>
          </p:cNvSpPr>
          <p:nvPr>
            <p:ph type="body" idx="1"/>
          </p:nvPr>
        </p:nvSpPr>
        <p:spPr>
          <a:noFill/>
          <a:extLst>
            <a:ext uri="{FAA26D3D-D897-4be2-8F04-BA451C77F1D7}">
              <ma14:placeholderFlag xmlns:ma14="http://schemas.microsoft.com/office/mac/drawingml/2011/main" xmlns="" val="1"/>
            </a:ext>
          </a:extLst>
        </p:spPr>
        <p:txBody>
          <a:bodyPr/>
          <a:lstStyle/>
          <a:p>
            <a:endParaRPr lang="en-US">
              <a:latin typeface="Arial" charset="0"/>
              <a:ea typeface="MS PGothic" charset="0"/>
            </a:endParaRPr>
          </a:p>
        </p:txBody>
      </p:sp>
      <p:sp>
        <p:nvSpPr>
          <p:cNvPr id="5939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D0E3849-581C-124A-AA19-094428A533F6}" type="slidenum">
              <a:rPr lang="en-GB" sz="1200"/>
              <a:pPr/>
              <a:t>5</a:t>
            </a:fld>
            <a:endParaRPr lang="en-GB"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p:spPr>
        <p:txBody>
          <a:bodyPr/>
          <a:lstStyle/>
          <a:p>
            <a:r>
              <a:rPr lang="en-GB" dirty="0" err="1" smtClean="0">
                <a:solidFill>
                  <a:srgbClr val="FF0000"/>
                </a:solidFill>
                <a:latin typeface="Arial" charset="0"/>
                <a:ea typeface="MS PGothic" charset="0"/>
              </a:rPr>
              <a:t>Infographic</a:t>
            </a:r>
            <a:r>
              <a:rPr lang="en-GB" dirty="0" smtClean="0">
                <a:solidFill>
                  <a:srgbClr val="FF0000"/>
                </a:solidFill>
                <a:latin typeface="Arial" charset="0"/>
                <a:ea typeface="MS PGothic" charset="0"/>
              </a:rPr>
              <a:t> </a:t>
            </a:r>
            <a:r>
              <a:rPr lang="en-GB" dirty="0">
                <a:solidFill>
                  <a:srgbClr val="FF0000"/>
                </a:solidFill>
                <a:latin typeface="Arial" charset="0"/>
                <a:ea typeface="MS PGothic" charset="0"/>
              </a:rPr>
              <a:t>showing rise of </a:t>
            </a:r>
            <a:r>
              <a:rPr lang="en-GB" dirty="0" err="1">
                <a:solidFill>
                  <a:srgbClr val="FF0000"/>
                </a:solidFill>
                <a:latin typeface="Arial" charset="0"/>
                <a:ea typeface="MS PGothic" charset="0"/>
              </a:rPr>
              <a:t>wi-fi</a:t>
            </a:r>
            <a:r>
              <a:rPr lang="en-GB" dirty="0">
                <a:solidFill>
                  <a:srgbClr val="FF0000"/>
                </a:solidFill>
                <a:latin typeface="Arial" charset="0"/>
                <a:ea typeface="MS PGothic" charset="0"/>
              </a:rPr>
              <a:t> networks and bandwidth over time  ?</a:t>
            </a:r>
          </a:p>
          <a:p>
            <a:r>
              <a:rPr lang="en-GB" dirty="0">
                <a:solidFill>
                  <a:srgbClr val="FF0000"/>
                </a:solidFill>
                <a:latin typeface="Arial" charset="0"/>
                <a:ea typeface="MS PGothic" charset="0"/>
              </a:rPr>
              <a:t>http://arstechnica.com/business/2012/05/bandwidth-explosion-as-internet-use-soars-can-bottlenecks-be-averted</a:t>
            </a:r>
            <a:r>
              <a:rPr lang="en-GB" dirty="0" smtClean="0">
                <a:solidFill>
                  <a:srgbClr val="FF0000"/>
                </a:solidFill>
                <a:latin typeface="Arial" charset="0"/>
                <a:ea typeface="MS PGothic" charset="0"/>
              </a:rPr>
              <a:t>/</a:t>
            </a:r>
          </a:p>
          <a:p>
            <a:endParaRPr lang="en-GB" dirty="0" smtClean="0">
              <a:solidFill>
                <a:srgbClr val="FF0000"/>
              </a:solidFill>
              <a:latin typeface="Arial" charset="0"/>
              <a:ea typeface="MS PGothic" charset="0"/>
            </a:endParaRPr>
          </a:p>
          <a:p>
            <a:r>
              <a:rPr lang="en-GB" sz="1200" b="0" i="0" kern="1200" dirty="0" smtClean="0">
                <a:solidFill>
                  <a:schemeClr val="tx1"/>
                </a:solidFill>
                <a:effectLst/>
                <a:latin typeface="Arial" pitchFamily="34" charset="0"/>
                <a:ea typeface="MS PGothic" pitchFamily="34" charset="-128"/>
                <a:cs typeface="MS PGothic" charset="0"/>
              </a:rPr>
              <a:t>“The terabits per second shown above represent the total international capacity in IP backbones, private networks, research and educational networks, etc. These numbers show the available capacity for data to travel from one country to another, both through undersea cables connecting nations separated by water and by the terrestrial links between countries with land borders. So links from New York to Washington, DC are not counted, while links from New York to Europe, and from one European country to another, are reflected in the data.” Africa has less</a:t>
            </a:r>
            <a:r>
              <a:rPr lang="en-GB" sz="1200" b="0" i="0" kern="1200" baseline="0" dirty="0" smtClean="0">
                <a:solidFill>
                  <a:schemeClr val="tx1"/>
                </a:solidFill>
                <a:effectLst/>
                <a:latin typeface="Arial" pitchFamily="34" charset="0"/>
                <a:ea typeface="MS PGothic" pitchFamily="34" charset="-128"/>
                <a:cs typeface="MS PGothic" charset="0"/>
              </a:rPr>
              <a:t> than a terabit! 700 GB</a:t>
            </a:r>
          </a:p>
          <a:p>
            <a:endParaRPr lang="en-GB" sz="1200" b="0" i="0" kern="1200" baseline="0" dirty="0" smtClean="0">
              <a:solidFill>
                <a:schemeClr val="tx1"/>
              </a:solidFill>
              <a:effectLst/>
              <a:latin typeface="Arial" pitchFamily="34" charset="0"/>
              <a:ea typeface="MS PGothic" pitchFamily="34" charset="-128"/>
            </a:endParaRPr>
          </a:p>
          <a:p>
            <a:r>
              <a:rPr lang="en-GB" sz="1200" b="0" i="0" kern="1200" dirty="0" smtClean="0">
                <a:solidFill>
                  <a:schemeClr val="tx1"/>
                </a:solidFill>
                <a:effectLst/>
                <a:latin typeface="Arial" pitchFamily="34" charset="0"/>
                <a:ea typeface="MS PGothic" pitchFamily="34" charset="-128"/>
                <a:cs typeface="MS PGothic" charset="0"/>
              </a:rPr>
              <a:t>1 terabit = 10</a:t>
            </a:r>
            <a:r>
              <a:rPr lang="en-GB" sz="1200" b="0" i="0" kern="1200" baseline="30000" dirty="0" smtClean="0">
                <a:solidFill>
                  <a:schemeClr val="tx1"/>
                </a:solidFill>
                <a:effectLst/>
                <a:latin typeface="Arial" pitchFamily="34" charset="0"/>
                <a:ea typeface="MS PGothic" pitchFamily="34" charset="-128"/>
                <a:cs typeface="MS PGothic" charset="0"/>
              </a:rPr>
              <a:t>12</a:t>
            </a:r>
            <a:r>
              <a:rPr lang="en-GB" sz="1200" b="0" i="0" kern="1200" dirty="0" smtClean="0">
                <a:solidFill>
                  <a:schemeClr val="tx1"/>
                </a:solidFill>
                <a:effectLst/>
                <a:latin typeface="Arial" pitchFamily="34" charset="0"/>
                <a:ea typeface="MS PGothic" pitchFamily="34" charset="-128"/>
                <a:cs typeface="MS PGothic" charset="0"/>
              </a:rPr>
              <a:t>bits = 1000000000000bits = 1000 </a:t>
            </a:r>
            <a:r>
              <a:rPr lang="en-GB" sz="1200" b="0" i="0" u="none" strike="noStrike" kern="1200" dirty="0" smtClean="0">
                <a:solidFill>
                  <a:schemeClr val="tx1"/>
                </a:solidFill>
                <a:effectLst/>
                <a:latin typeface="Arial" pitchFamily="34" charset="0"/>
                <a:ea typeface="MS PGothic" pitchFamily="34" charset="-128"/>
                <a:cs typeface="MS PGothic" charset="0"/>
                <a:hlinkClick r:id="rId3" tooltip="Gigabit"/>
              </a:rPr>
              <a:t>gigabits</a:t>
            </a:r>
            <a:endParaRPr lang="en-GB" dirty="0" smtClean="0">
              <a:solidFill>
                <a:srgbClr val="FF0000"/>
              </a:solidFill>
              <a:latin typeface="Arial" charset="0"/>
              <a:ea typeface="MS PGothic" charset="0"/>
            </a:endParaRPr>
          </a:p>
          <a:p>
            <a:endParaRPr lang="en-GB" dirty="0" smtClean="0">
              <a:solidFill>
                <a:srgbClr val="FF0000"/>
              </a:solidFill>
              <a:latin typeface="Arial" charset="0"/>
              <a:ea typeface="MS PGothic" charset="0"/>
            </a:endParaRPr>
          </a:p>
          <a:p>
            <a:r>
              <a:rPr lang="en-GB" sz="1200" b="0" i="0" kern="1200" dirty="0" smtClean="0">
                <a:solidFill>
                  <a:schemeClr val="tx1"/>
                </a:solidFill>
                <a:effectLst/>
                <a:latin typeface="Arial" pitchFamily="34" charset="0"/>
                <a:ea typeface="MS PGothic" pitchFamily="34" charset="-128"/>
                <a:cs typeface="MS PGothic" charset="0"/>
              </a:rPr>
              <a:t>“As the head of a bandwidth assessment group at the IEEE (Institute of Electrical and Electronics Engineers) and past chairman of the IEEE's task force on 40 Gigabit and 100 Gigabit per second Ethernet, John </a:t>
            </a:r>
            <a:r>
              <a:rPr lang="en-GB" sz="1200" b="0" i="0" kern="1200" dirty="0" err="1" smtClean="0">
                <a:solidFill>
                  <a:schemeClr val="tx1"/>
                </a:solidFill>
                <a:effectLst/>
                <a:latin typeface="Arial" pitchFamily="34" charset="0"/>
                <a:ea typeface="MS PGothic" pitchFamily="34" charset="-128"/>
                <a:cs typeface="MS PGothic" charset="0"/>
              </a:rPr>
              <a:t>D'Ambrosia</a:t>
            </a:r>
            <a:r>
              <a:rPr lang="en-GB" sz="1200" b="0" i="0" kern="1200" dirty="0" smtClean="0">
                <a:solidFill>
                  <a:schemeClr val="tx1"/>
                </a:solidFill>
                <a:effectLst/>
                <a:latin typeface="Arial" pitchFamily="34" charset="0"/>
                <a:ea typeface="MS PGothic" pitchFamily="34" charset="-128"/>
                <a:cs typeface="MS PGothic" charset="0"/>
              </a:rPr>
              <a:t> is among the people who will help guide the world toward 400 Gigabit and even Terabit per second speeds. But will our capacity to deliver bandwidth keep up with the human race's ability to consume it?”</a:t>
            </a:r>
          </a:p>
          <a:p>
            <a:endParaRPr lang="en-GB" sz="1200" b="0" i="0" kern="1200" dirty="0" smtClean="0">
              <a:solidFill>
                <a:schemeClr val="tx1"/>
              </a:solidFill>
              <a:effectLst/>
              <a:latin typeface="Arial" pitchFamily="34" charset="0"/>
              <a:ea typeface="MS PGothic" pitchFamily="34" charset="-128"/>
              <a:cs typeface="MS PGothic" charset="0"/>
            </a:endParaRPr>
          </a:p>
          <a:p>
            <a:r>
              <a:rPr lang="en-GB" sz="1200" b="0" i="0" kern="1200" dirty="0" smtClean="0">
                <a:solidFill>
                  <a:schemeClr val="tx1"/>
                </a:solidFill>
                <a:effectLst/>
                <a:latin typeface="Arial" pitchFamily="34" charset="0"/>
                <a:ea typeface="MS PGothic" pitchFamily="34" charset="-128"/>
              </a:rPr>
              <a:t>May 2012 more than 1/3rd</a:t>
            </a:r>
            <a:r>
              <a:rPr lang="en-GB" sz="1200" b="0" i="0" kern="1200" baseline="0" dirty="0" smtClean="0">
                <a:solidFill>
                  <a:schemeClr val="tx1"/>
                </a:solidFill>
                <a:effectLst/>
                <a:latin typeface="Arial" pitchFamily="34" charset="0"/>
                <a:ea typeface="MS PGothic" pitchFamily="34" charset="-128"/>
              </a:rPr>
              <a:t> of the world’s population is online.</a:t>
            </a:r>
            <a:endParaRPr lang="en-GB" dirty="0">
              <a:solidFill>
                <a:srgbClr val="FF0000"/>
              </a:solidFill>
              <a:latin typeface="Arial" charset="0"/>
              <a:ea typeface="MS PGothic" charset="0"/>
            </a:endParaRPr>
          </a:p>
          <a:p>
            <a:endParaRPr lang="en-GB" dirty="0">
              <a:solidFill>
                <a:srgbClr val="FF0000"/>
              </a:solidFill>
              <a:latin typeface="Arial" charset="0"/>
              <a:ea typeface="MS PGothic" charset="0"/>
            </a:endParaRPr>
          </a:p>
          <a:p>
            <a:r>
              <a:rPr lang="en-GB" dirty="0">
                <a:solidFill>
                  <a:srgbClr val="FF0000"/>
                </a:solidFill>
                <a:latin typeface="Arial" charset="0"/>
                <a:ea typeface="MS PGothic" charset="0"/>
              </a:rPr>
              <a:t>“</a:t>
            </a:r>
            <a:r>
              <a:rPr lang="en-US" altLang="ja-JP" b="1" dirty="0">
                <a:latin typeface="Arial" charset="0"/>
                <a:ea typeface="MS PGothic" charset="0"/>
              </a:rPr>
              <a:t>It would take an individual over 5 million years to watch the amount of video that will cross global IP networks each month in 2017</a:t>
            </a:r>
            <a:r>
              <a:rPr lang="en-US" altLang="ja-JP" dirty="0">
                <a:latin typeface="Arial" charset="0"/>
                <a:ea typeface="MS PGothic" charset="0"/>
              </a:rPr>
              <a:t>. Every second, nearly a million minutes of video content will cross the network in 2017.</a:t>
            </a:r>
            <a:r>
              <a:rPr lang="en-US" dirty="0">
                <a:latin typeface="Arial" charset="0"/>
                <a:ea typeface="MS PGothic" charset="0"/>
              </a:rPr>
              <a:t>”</a:t>
            </a:r>
            <a:endParaRPr lang="en-GB" altLang="ja-JP" dirty="0">
              <a:solidFill>
                <a:srgbClr val="FF0000"/>
              </a:solidFill>
              <a:latin typeface="Arial" charset="0"/>
              <a:ea typeface="MS PGothic" charset="0"/>
            </a:endParaRPr>
          </a:p>
          <a:p>
            <a:r>
              <a:rPr lang="en-GB" dirty="0">
                <a:solidFill>
                  <a:srgbClr val="FF0000"/>
                </a:solidFill>
                <a:latin typeface="Arial" charset="0"/>
                <a:ea typeface="MS PGothic" charset="0"/>
              </a:rPr>
              <a:t>http://www.cisco.com/c/en/us/solutions/collateral/service-provider/ip-ngn-ip-next-generation-network/white_paper_c11-481360.html</a:t>
            </a:r>
          </a:p>
          <a:p>
            <a:endParaRPr lang="en-GB" dirty="0">
              <a:solidFill>
                <a:srgbClr val="FF0000"/>
              </a:solidFill>
              <a:latin typeface="Arial" charset="0"/>
              <a:ea typeface="MS PGothic" charset="0"/>
            </a:endParaRPr>
          </a:p>
          <a:p>
            <a:r>
              <a:rPr lang="en-GB" dirty="0">
                <a:solidFill>
                  <a:srgbClr val="FF0000"/>
                </a:solidFill>
                <a:latin typeface="Arial" charset="0"/>
                <a:ea typeface="MS PGothic" charset="0"/>
              </a:rPr>
              <a:t>Stats on ubiquity of mobile </a:t>
            </a:r>
            <a:r>
              <a:rPr lang="en-GB" dirty="0" smtClean="0">
                <a:solidFill>
                  <a:srgbClr val="FF0000"/>
                </a:solidFill>
                <a:latin typeface="Arial" charset="0"/>
                <a:ea typeface="MS PGothic" charset="0"/>
              </a:rPr>
              <a:t>devices</a:t>
            </a:r>
            <a:endParaRPr lang="en-GB" dirty="0">
              <a:solidFill>
                <a:srgbClr val="FF0000"/>
              </a:solidFill>
              <a:latin typeface="Arial" charset="0"/>
              <a:ea typeface="MS PGothic" charset="0"/>
            </a:endParaRPr>
          </a:p>
        </p:txBody>
      </p:sp>
      <p:sp>
        <p:nvSpPr>
          <p:cNvPr id="57347"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8665CDEA-2A3A-DC40-A4EF-AC055395D8AF}" type="slidenum">
              <a:rPr lang="en-GB" sz="1200"/>
              <a:pPr/>
              <a:t>6</a:t>
            </a:fld>
            <a:endParaRPr lang="en-GB"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A8DE6-6B50-094C-8647-96575B0159F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8</a:t>
            </a:fld>
            <a:endParaRPr lang="en-GB"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A8DE6-6B50-094C-8647-96575B0159F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10</a:t>
            </a:fld>
            <a:endParaRPr lang="en-GB"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11</a:t>
            </a:fld>
            <a:endParaRPr lang="en-GB"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A8DE6-6B50-094C-8647-96575B0159F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13</a:t>
            </a:fld>
            <a:endParaRPr lang="en-GB"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14</a:t>
            </a:fld>
            <a:endParaRPr lang="en-GB"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15</a:t>
            </a:fld>
            <a:endParaRPr lang="en-GB"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16</a:t>
            </a:fld>
            <a:endParaRPr lang="en-GB"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17</a:t>
            </a:fld>
            <a:endParaRPr lang="en-GB" sz="12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18</a:t>
            </a:fld>
            <a:endParaRPr lang="en-GB"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19</a:t>
            </a:fld>
            <a:endParaRPr lang="en-GB"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20</a:t>
            </a:fld>
            <a:endParaRPr lang="en-GB"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21</a:t>
            </a:fld>
            <a:endParaRPr lang="en-GB"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86D744D8-723E-4D55-ACD2-141E4EA978F5}" type="slidenum">
              <a:rPr lang="en-GB" sz="1200"/>
              <a:pPr/>
              <a:t>22</a:t>
            </a:fld>
            <a:endParaRPr lang="en-GB" sz="1200"/>
          </a:p>
        </p:txBody>
      </p:sp>
      <p:sp>
        <p:nvSpPr>
          <p:cNvPr id="18435"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E2746E5-CAA5-4FAD-8906-EE58804AEF62}" type="slidenum">
              <a:rPr lang="en-GB" sz="1200"/>
              <a:pPr/>
              <a:t>23</a:t>
            </a:fld>
            <a:endParaRPr lang="en-GB" sz="1200"/>
          </a:p>
        </p:txBody>
      </p:sp>
      <p:sp>
        <p:nvSpPr>
          <p:cNvPr id="18435"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25</a:t>
            </a:fld>
            <a:endParaRPr lang="en-GB"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26</a:t>
            </a:fld>
            <a:endParaRPr lang="en-GB"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27</a:t>
            </a:fld>
            <a:endParaRPr lang="en-GB"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28</a:t>
            </a:fld>
            <a:endParaRPr lang="en-GB"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7F5A6D2E-AEC7-4313-A66A-D0504D86430E}" type="slidenum">
              <a:rPr lang="en-GB" sz="1200"/>
              <a:pPr/>
              <a:t>30</a:t>
            </a:fld>
            <a:endParaRPr lang="en-GB" sz="1200"/>
          </a:p>
        </p:txBody>
      </p:sp>
      <p:sp>
        <p:nvSpPr>
          <p:cNvPr id="18435"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31</a:t>
            </a:fld>
            <a:endParaRPr lang="en-GB"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922463" y="295275"/>
            <a:ext cx="3178175" cy="2384425"/>
          </a:xfrm>
          <a:ln/>
        </p:spPr>
      </p:sp>
      <p:sp>
        <p:nvSpPr>
          <p:cNvPr id="39939" name="Notes Placeholder 2"/>
          <p:cNvSpPr>
            <a:spLocks noGrp="1"/>
          </p:cNvSpPr>
          <p:nvPr>
            <p:ph type="body" idx="1"/>
          </p:nvPr>
        </p:nvSpPr>
        <p:spPr>
          <a:xfrm>
            <a:off x="377138" y="2819033"/>
            <a:ext cx="6118830" cy="5759979"/>
          </a:xfrm>
          <a:noFill/>
        </p:spPr>
        <p:txBody>
          <a:bodyPr/>
          <a:lstStyle/>
          <a:p>
            <a:r>
              <a:rPr lang="en-US" sz="900" dirty="0" smtClean="0"/>
              <a:t>To accomplish some activities it is sufficient to have a:</a:t>
            </a:r>
          </a:p>
          <a:p>
            <a:r>
              <a:rPr lang="en-US" sz="900" b="1" dirty="0" smtClean="0"/>
              <a:t>strategic understanding (knowing what is possible) </a:t>
            </a:r>
          </a:p>
          <a:p>
            <a:endParaRPr lang="en-US" sz="900" dirty="0" smtClean="0"/>
          </a:p>
          <a:p>
            <a:r>
              <a:rPr lang="en-US" sz="900" dirty="0" smtClean="0"/>
              <a:t>For others, it is important to have a </a:t>
            </a:r>
          </a:p>
          <a:p>
            <a:r>
              <a:rPr lang="en-US" sz="900" b="1" dirty="0" smtClean="0"/>
              <a:t>practical understanding (knowing how to do the possible)</a:t>
            </a:r>
          </a:p>
          <a:p>
            <a:endParaRPr lang="en-US" sz="900" b="1" dirty="0" smtClean="0"/>
          </a:p>
          <a:p>
            <a:r>
              <a:rPr lang="en-US" sz="900" u="sng" dirty="0" smtClean="0"/>
              <a:t>TRANSITION (return to previous slide)</a:t>
            </a:r>
          </a:p>
          <a:p>
            <a:r>
              <a:rPr lang="en-US" sz="900" dirty="0" smtClean="0"/>
              <a:t>To estimate demand for e-leadership, we estimated how many e-leaders a firm would need to accomplish these eight activities.</a:t>
            </a:r>
          </a:p>
          <a:p>
            <a:endParaRPr lang="en-GB" sz="900" dirty="0" smtClean="0"/>
          </a:p>
          <a:p>
            <a:endParaRPr lang="en-GB" sz="900" dirty="0" smtClean="0"/>
          </a:p>
        </p:txBody>
      </p:sp>
      <p:sp>
        <p:nvSpPr>
          <p:cNvPr id="39940" name="Slide Number Placeholder 3"/>
          <p:cNvSpPr>
            <a:spLocks noGrp="1"/>
          </p:cNvSpPr>
          <p:nvPr>
            <p:ph type="sldNum" sz="quarter" idx="5"/>
          </p:nvPr>
        </p:nvSpPr>
        <p:spPr>
          <a:noFill/>
        </p:spPr>
        <p:txBody>
          <a:bodyPr/>
          <a:lstStyle>
            <a:lvl1pPr defTabSz="931863" eaLnBrk="0" hangingPunct="0">
              <a:defRPr sz="2000">
                <a:solidFill>
                  <a:srgbClr val="003300"/>
                </a:solidFill>
                <a:latin typeface="Rockwell" pitchFamily="18" charset="0"/>
                <a:cs typeface="Arial" pitchFamily="34" charset="0"/>
              </a:defRPr>
            </a:lvl1pPr>
            <a:lvl2pPr marL="742950" indent="-285750" defTabSz="931863" eaLnBrk="0" hangingPunct="0">
              <a:defRPr sz="2000">
                <a:solidFill>
                  <a:srgbClr val="003300"/>
                </a:solidFill>
                <a:latin typeface="Rockwell" pitchFamily="18" charset="0"/>
                <a:cs typeface="Arial" pitchFamily="34" charset="0"/>
              </a:defRPr>
            </a:lvl2pPr>
            <a:lvl3pPr marL="1143000" indent="-228600" defTabSz="931863" eaLnBrk="0" hangingPunct="0">
              <a:defRPr sz="2000">
                <a:solidFill>
                  <a:srgbClr val="003300"/>
                </a:solidFill>
                <a:latin typeface="Rockwell" pitchFamily="18" charset="0"/>
                <a:cs typeface="Arial" pitchFamily="34" charset="0"/>
              </a:defRPr>
            </a:lvl3pPr>
            <a:lvl4pPr marL="1600200" indent="-228600" defTabSz="931863" eaLnBrk="0" hangingPunct="0">
              <a:defRPr sz="2000">
                <a:solidFill>
                  <a:srgbClr val="003300"/>
                </a:solidFill>
                <a:latin typeface="Rockwell" pitchFamily="18" charset="0"/>
                <a:cs typeface="Arial" pitchFamily="34" charset="0"/>
              </a:defRPr>
            </a:lvl4pPr>
            <a:lvl5pPr marL="2057400" indent="-228600" defTabSz="931863" eaLnBrk="0" hangingPunct="0">
              <a:defRPr sz="2000">
                <a:solidFill>
                  <a:srgbClr val="003300"/>
                </a:solidFill>
                <a:latin typeface="Rockwell" pitchFamily="18" charset="0"/>
                <a:cs typeface="Arial" pitchFamily="34" charset="0"/>
              </a:defRPr>
            </a:lvl5pPr>
            <a:lvl6pPr marL="2514600" indent="-228600" defTabSz="931863" eaLnBrk="0" fontAlgn="base" hangingPunct="0">
              <a:spcBef>
                <a:spcPct val="0"/>
              </a:spcBef>
              <a:spcAft>
                <a:spcPct val="0"/>
              </a:spcAft>
              <a:defRPr sz="2000">
                <a:solidFill>
                  <a:srgbClr val="003300"/>
                </a:solidFill>
                <a:latin typeface="Rockwell" pitchFamily="18" charset="0"/>
                <a:cs typeface="Arial" pitchFamily="34" charset="0"/>
              </a:defRPr>
            </a:lvl6pPr>
            <a:lvl7pPr marL="2971800" indent="-228600" defTabSz="931863" eaLnBrk="0" fontAlgn="base" hangingPunct="0">
              <a:spcBef>
                <a:spcPct val="0"/>
              </a:spcBef>
              <a:spcAft>
                <a:spcPct val="0"/>
              </a:spcAft>
              <a:defRPr sz="2000">
                <a:solidFill>
                  <a:srgbClr val="003300"/>
                </a:solidFill>
                <a:latin typeface="Rockwell" pitchFamily="18" charset="0"/>
                <a:cs typeface="Arial" pitchFamily="34" charset="0"/>
              </a:defRPr>
            </a:lvl7pPr>
            <a:lvl8pPr marL="3429000" indent="-228600" defTabSz="931863" eaLnBrk="0" fontAlgn="base" hangingPunct="0">
              <a:spcBef>
                <a:spcPct val="0"/>
              </a:spcBef>
              <a:spcAft>
                <a:spcPct val="0"/>
              </a:spcAft>
              <a:defRPr sz="2000">
                <a:solidFill>
                  <a:srgbClr val="003300"/>
                </a:solidFill>
                <a:latin typeface="Rockwell" pitchFamily="18" charset="0"/>
                <a:cs typeface="Arial" pitchFamily="34" charset="0"/>
              </a:defRPr>
            </a:lvl8pPr>
            <a:lvl9pPr marL="3886200" indent="-228600" defTabSz="931863" eaLnBrk="0" fontAlgn="base" hangingPunct="0">
              <a:spcBef>
                <a:spcPct val="0"/>
              </a:spcBef>
              <a:spcAft>
                <a:spcPct val="0"/>
              </a:spcAft>
              <a:defRPr sz="2000">
                <a:solidFill>
                  <a:srgbClr val="003300"/>
                </a:solidFill>
                <a:latin typeface="Rockwell" pitchFamily="18" charset="0"/>
                <a:cs typeface="Arial" pitchFamily="34" charset="0"/>
              </a:defRPr>
            </a:lvl9pPr>
          </a:lstStyle>
          <a:p>
            <a:pPr eaLnBrk="1" hangingPunct="1"/>
            <a:fld id="{CF3BE295-1AD8-42EA-9BCC-26F4EB845A52}" type="slidenum">
              <a:rPr lang="en-GB" sz="1200" smtClean="0">
                <a:solidFill>
                  <a:schemeClr val="tx1"/>
                </a:solidFill>
                <a:latin typeface="Arial" pitchFamily="34" charset="0"/>
              </a:rPr>
              <a:pPr eaLnBrk="1" hangingPunct="1"/>
              <a:t>32</a:t>
            </a:fld>
            <a:endParaRPr lang="en-GB" sz="1200" dirty="0" smtClean="0">
              <a:solidFill>
                <a:schemeClr val="tx1"/>
              </a:solidFill>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15E5AEC0-4917-4C7E-A49B-DFC3EC2775E2}" type="slidenum">
              <a:rPr lang="en-GB" sz="1200" smtClean="0"/>
              <a:pPr/>
              <a:t>33</a:t>
            </a:fld>
            <a:endParaRPr lang="en-GB" sz="120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endParaRPr lang="en-US"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15E5AEC0-4917-4C7E-A49B-DFC3EC2775E2}" type="slidenum">
              <a:rPr lang="en-GB" sz="1200" smtClean="0"/>
              <a:pPr/>
              <a:t>34</a:t>
            </a:fld>
            <a:endParaRPr lang="en-GB" sz="120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endParaRPr lang="en-US" smtClean="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D12A23D-60A6-45BC-936A-40E6F5DFD0B6}" type="slidenum">
              <a:rPr lang="en-GB" sz="1200" smtClean="0"/>
              <a:pPr/>
              <a:t>35</a:t>
            </a:fld>
            <a:endParaRPr lang="en-GB" sz="120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endParaRPr lang="en-US" smtClean="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p:spPr>
        <p:txBody>
          <a:bodyPr/>
          <a:lstStyle/>
          <a:p>
            <a:endParaRPr lang="en-GB" dirty="0">
              <a:latin typeface="Arial" charset="0"/>
              <a:ea typeface="MS PGothic" charset="0"/>
            </a:endParaRPr>
          </a:p>
        </p:txBody>
      </p:sp>
      <p:sp>
        <p:nvSpPr>
          <p:cNvPr id="54275" name="Slide Number Placeholder 3"/>
          <p:cNvSpPr>
            <a:spLocks noGrp="1"/>
          </p:cNvSpPr>
          <p:nvPr>
            <p:ph type="sldNum" sz="quarter" idx="5"/>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285F5BE-8296-944B-8BF8-8D3C51B3DFC8}" type="slidenum">
              <a:rPr lang="en-GB" sz="1200"/>
              <a:pPr/>
              <a:t>37</a:t>
            </a:fld>
            <a:endParaRPr lang="en-GB"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FA35B8B0-7D33-4EFE-BD5E-DA5C92C2A5E4}" type="slidenum">
              <a:rPr lang="en-GB" sz="1200" smtClean="0"/>
              <a:pPr/>
              <a:t>38</a:t>
            </a:fld>
            <a:endParaRPr lang="en-GB" sz="120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2851926619"/>
      </p:ext>
    </p:extLst>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2869015646"/>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3503657765"/>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87338"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478338"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181748700"/>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3348722993"/>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3366473099"/>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696623172"/>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1867092112"/>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330714451"/>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511497520"/>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115888"/>
            <a:ext cx="2057400" cy="60102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87338" y="115888"/>
            <a:ext cx="60198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Tree>
    <p:extLst>
      <p:ext uri="{BB962C8B-B14F-4D97-AF65-F5344CB8AC3E}">
        <p14:creationId xmlns:p14="http://schemas.microsoft.com/office/powerpoint/2010/main" xmlns="" val="1585379877"/>
      </p:ext>
    </p:extLst>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5" name="Rectangle 33"/>
          <p:cNvSpPr>
            <a:spLocks noGrp="1" noChangeArrowheads="1"/>
          </p:cNvSpPr>
          <p:nvPr>
            <p:ph type="sldNum" sz="quarter" idx="11"/>
          </p:nvPr>
        </p:nvSpPr>
        <p:spPr/>
        <p:txBody>
          <a:bodyPr/>
          <a:lstStyle>
            <a:lvl1pPr>
              <a:defRPr/>
            </a:lvl1pPr>
          </a:lstStyle>
          <a:p>
            <a:pPr>
              <a:defRPr/>
            </a:pPr>
            <a:fld id="{31847864-D3D3-464E-AAC9-A56F6F0471EE}" type="slidenum">
              <a:rPr lang="en-GB"/>
              <a:pPr>
                <a:defRPr/>
              </a:pPr>
              <a:t>‹#›</a:t>
            </a:fld>
            <a:endParaRPr lang="en-GB"/>
          </a:p>
        </p:txBody>
      </p:sp>
    </p:spTree>
    <p:extLst>
      <p:ext uri="{BB962C8B-B14F-4D97-AF65-F5344CB8AC3E}">
        <p14:creationId xmlns:p14="http://schemas.microsoft.com/office/powerpoint/2010/main" xmlns="" val="3674272876"/>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5" name="Rectangle 33"/>
          <p:cNvSpPr>
            <a:spLocks noGrp="1" noChangeArrowheads="1"/>
          </p:cNvSpPr>
          <p:nvPr>
            <p:ph type="sldNum" sz="quarter" idx="11"/>
          </p:nvPr>
        </p:nvSpPr>
        <p:spPr/>
        <p:txBody>
          <a:bodyPr/>
          <a:lstStyle>
            <a:lvl1pPr>
              <a:defRPr/>
            </a:lvl1pPr>
          </a:lstStyle>
          <a:p>
            <a:pPr>
              <a:defRPr/>
            </a:pPr>
            <a:fld id="{424878FF-7043-1C43-BD8E-C47CD7F5F10C}" type="slidenum">
              <a:rPr lang="en-GB"/>
              <a:pPr>
                <a:defRPr/>
              </a:pPr>
              <a:t>‹#›</a:t>
            </a:fld>
            <a:endParaRPr lang="en-GB"/>
          </a:p>
        </p:txBody>
      </p:sp>
    </p:spTree>
    <p:extLst>
      <p:ext uri="{BB962C8B-B14F-4D97-AF65-F5344CB8AC3E}">
        <p14:creationId xmlns:p14="http://schemas.microsoft.com/office/powerpoint/2010/main" xmlns="" val="1842773659"/>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5" name="Rectangle 33"/>
          <p:cNvSpPr>
            <a:spLocks noGrp="1" noChangeArrowheads="1"/>
          </p:cNvSpPr>
          <p:nvPr>
            <p:ph type="sldNum" sz="quarter" idx="11"/>
          </p:nvPr>
        </p:nvSpPr>
        <p:spPr/>
        <p:txBody>
          <a:bodyPr/>
          <a:lstStyle>
            <a:lvl1pPr>
              <a:defRPr/>
            </a:lvl1pPr>
          </a:lstStyle>
          <a:p>
            <a:pPr>
              <a:defRPr/>
            </a:pPr>
            <a:fld id="{2E74CB1D-043A-FC40-BD82-03E3F2938AD4}" type="slidenum">
              <a:rPr lang="en-GB"/>
              <a:pPr>
                <a:defRPr/>
              </a:pPr>
              <a:t>‹#›</a:t>
            </a:fld>
            <a:endParaRPr lang="en-GB"/>
          </a:p>
        </p:txBody>
      </p:sp>
    </p:spTree>
    <p:extLst>
      <p:ext uri="{BB962C8B-B14F-4D97-AF65-F5344CB8AC3E}">
        <p14:creationId xmlns:p14="http://schemas.microsoft.com/office/powerpoint/2010/main" xmlns="" val="2355459644"/>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87338"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478338"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6" name="Rectangle 33"/>
          <p:cNvSpPr>
            <a:spLocks noGrp="1" noChangeArrowheads="1"/>
          </p:cNvSpPr>
          <p:nvPr>
            <p:ph type="sldNum" sz="quarter" idx="11"/>
          </p:nvPr>
        </p:nvSpPr>
        <p:spPr/>
        <p:txBody>
          <a:bodyPr/>
          <a:lstStyle>
            <a:lvl1pPr>
              <a:defRPr/>
            </a:lvl1pPr>
          </a:lstStyle>
          <a:p>
            <a:pPr>
              <a:defRPr/>
            </a:pPr>
            <a:fld id="{3159F486-FAE4-974B-9599-47D85B3189EA}" type="slidenum">
              <a:rPr lang="en-GB"/>
              <a:pPr>
                <a:defRPr/>
              </a:pPr>
              <a:t>‹#›</a:t>
            </a:fld>
            <a:endParaRPr lang="en-GB"/>
          </a:p>
        </p:txBody>
      </p:sp>
    </p:spTree>
    <p:extLst>
      <p:ext uri="{BB962C8B-B14F-4D97-AF65-F5344CB8AC3E}">
        <p14:creationId xmlns:p14="http://schemas.microsoft.com/office/powerpoint/2010/main" xmlns="" val="3708416017"/>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8" name="Rectangle 33"/>
          <p:cNvSpPr>
            <a:spLocks noGrp="1" noChangeArrowheads="1"/>
          </p:cNvSpPr>
          <p:nvPr>
            <p:ph type="sldNum" sz="quarter" idx="11"/>
          </p:nvPr>
        </p:nvSpPr>
        <p:spPr/>
        <p:txBody>
          <a:bodyPr/>
          <a:lstStyle>
            <a:lvl1pPr>
              <a:defRPr/>
            </a:lvl1pPr>
          </a:lstStyle>
          <a:p>
            <a:pPr>
              <a:defRPr/>
            </a:pPr>
            <a:fld id="{CA77F004-599F-2748-A6E7-9D7A5766B112}" type="slidenum">
              <a:rPr lang="en-GB"/>
              <a:pPr>
                <a:defRPr/>
              </a:pPr>
              <a:t>‹#›</a:t>
            </a:fld>
            <a:endParaRPr lang="en-GB"/>
          </a:p>
        </p:txBody>
      </p:sp>
    </p:spTree>
    <p:extLst>
      <p:ext uri="{BB962C8B-B14F-4D97-AF65-F5344CB8AC3E}">
        <p14:creationId xmlns:p14="http://schemas.microsoft.com/office/powerpoint/2010/main" xmlns="" val="3932978187"/>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4" name="Rectangle 33"/>
          <p:cNvSpPr>
            <a:spLocks noGrp="1" noChangeArrowheads="1"/>
          </p:cNvSpPr>
          <p:nvPr>
            <p:ph type="sldNum" sz="quarter" idx="11"/>
          </p:nvPr>
        </p:nvSpPr>
        <p:spPr/>
        <p:txBody>
          <a:bodyPr/>
          <a:lstStyle>
            <a:lvl1pPr>
              <a:defRPr/>
            </a:lvl1pPr>
          </a:lstStyle>
          <a:p>
            <a:pPr>
              <a:defRPr/>
            </a:pPr>
            <a:fld id="{A5E4273A-E4CE-7A4B-A968-E6FE9E3C13C5}" type="slidenum">
              <a:rPr lang="en-GB"/>
              <a:pPr>
                <a:defRPr/>
              </a:pPr>
              <a:t>‹#›</a:t>
            </a:fld>
            <a:endParaRPr lang="en-GB"/>
          </a:p>
        </p:txBody>
      </p:sp>
    </p:spTree>
    <p:extLst>
      <p:ext uri="{BB962C8B-B14F-4D97-AF65-F5344CB8AC3E}">
        <p14:creationId xmlns:p14="http://schemas.microsoft.com/office/powerpoint/2010/main" xmlns="" val="3332305842"/>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3" name="Rectangle 33"/>
          <p:cNvSpPr>
            <a:spLocks noGrp="1" noChangeArrowheads="1"/>
          </p:cNvSpPr>
          <p:nvPr>
            <p:ph type="sldNum" sz="quarter" idx="11"/>
          </p:nvPr>
        </p:nvSpPr>
        <p:spPr/>
        <p:txBody>
          <a:bodyPr/>
          <a:lstStyle>
            <a:lvl1pPr>
              <a:defRPr/>
            </a:lvl1pPr>
          </a:lstStyle>
          <a:p>
            <a:pPr>
              <a:defRPr/>
            </a:pPr>
            <a:fld id="{770C6890-E9FE-5242-BECD-213B35FBC7A7}" type="slidenum">
              <a:rPr lang="en-GB"/>
              <a:pPr>
                <a:defRPr/>
              </a:pPr>
              <a:t>‹#›</a:t>
            </a:fld>
            <a:endParaRPr lang="en-GB"/>
          </a:p>
        </p:txBody>
      </p:sp>
    </p:spTree>
    <p:extLst>
      <p:ext uri="{BB962C8B-B14F-4D97-AF65-F5344CB8AC3E}">
        <p14:creationId xmlns:p14="http://schemas.microsoft.com/office/powerpoint/2010/main" xmlns="" val="4127240739"/>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6" name="Rectangle 33"/>
          <p:cNvSpPr>
            <a:spLocks noGrp="1" noChangeArrowheads="1"/>
          </p:cNvSpPr>
          <p:nvPr>
            <p:ph type="sldNum" sz="quarter" idx="11"/>
          </p:nvPr>
        </p:nvSpPr>
        <p:spPr/>
        <p:txBody>
          <a:bodyPr/>
          <a:lstStyle>
            <a:lvl1pPr>
              <a:defRPr/>
            </a:lvl1pPr>
          </a:lstStyle>
          <a:p>
            <a:pPr>
              <a:defRPr/>
            </a:pPr>
            <a:fld id="{F0423F6B-75E6-4D4B-92B3-C5CAA48CFD63}" type="slidenum">
              <a:rPr lang="en-GB"/>
              <a:pPr>
                <a:defRPr/>
              </a:pPr>
              <a:t>‹#›</a:t>
            </a:fld>
            <a:endParaRPr lang="en-GB"/>
          </a:p>
        </p:txBody>
      </p:sp>
    </p:spTree>
    <p:extLst>
      <p:ext uri="{BB962C8B-B14F-4D97-AF65-F5344CB8AC3E}">
        <p14:creationId xmlns:p14="http://schemas.microsoft.com/office/powerpoint/2010/main" xmlns="" val="734450964"/>
      </p:ext>
    </p:extLst>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6" name="Rectangle 33"/>
          <p:cNvSpPr>
            <a:spLocks noGrp="1" noChangeArrowheads="1"/>
          </p:cNvSpPr>
          <p:nvPr>
            <p:ph type="sldNum" sz="quarter" idx="11"/>
          </p:nvPr>
        </p:nvSpPr>
        <p:spPr/>
        <p:txBody>
          <a:bodyPr/>
          <a:lstStyle>
            <a:lvl1pPr>
              <a:defRPr/>
            </a:lvl1pPr>
          </a:lstStyle>
          <a:p>
            <a:pPr>
              <a:defRPr/>
            </a:pPr>
            <a:fld id="{F4E947FF-E607-F14A-B566-BDB2EC511E85}" type="slidenum">
              <a:rPr lang="en-GB"/>
              <a:pPr>
                <a:defRPr/>
              </a:pPr>
              <a:t>‹#›</a:t>
            </a:fld>
            <a:endParaRPr lang="en-GB"/>
          </a:p>
        </p:txBody>
      </p:sp>
    </p:spTree>
    <p:extLst>
      <p:ext uri="{BB962C8B-B14F-4D97-AF65-F5344CB8AC3E}">
        <p14:creationId xmlns:p14="http://schemas.microsoft.com/office/powerpoint/2010/main" xmlns="" val="910472154"/>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5" name="Rectangle 33"/>
          <p:cNvSpPr>
            <a:spLocks noGrp="1" noChangeArrowheads="1"/>
          </p:cNvSpPr>
          <p:nvPr>
            <p:ph type="sldNum" sz="quarter" idx="11"/>
          </p:nvPr>
        </p:nvSpPr>
        <p:spPr/>
        <p:txBody>
          <a:bodyPr/>
          <a:lstStyle>
            <a:lvl1pPr>
              <a:defRPr/>
            </a:lvl1pPr>
          </a:lstStyle>
          <a:p>
            <a:pPr>
              <a:defRPr/>
            </a:pPr>
            <a:fld id="{C99F6509-C6A2-374D-B6B5-6626C016B97C}" type="slidenum">
              <a:rPr lang="en-GB"/>
              <a:pPr>
                <a:defRPr/>
              </a:pPr>
              <a:t>‹#›</a:t>
            </a:fld>
            <a:endParaRPr lang="en-GB"/>
          </a:p>
        </p:txBody>
      </p:sp>
    </p:spTree>
    <p:extLst>
      <p:ext uri="{BB962C8B-B14F-4D97-AF65-F5344CB8AC3E}">
        <p14:creationId xmlns:p14="http://schemas.microsoft.com/office/powerpoint/2010/main" xmlns="" val="1080996990"/>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115888"/>
            <a:ext cx="2057400" cy="60102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87338" y="115888"/>
            <a:ext cx="60198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2"/>
          <p:cNvSpPr>
            <a:spLocks noGrp="1" noChangeArrowheads="1"/>
          </p:cNvSpPr>
          <p:nvPr>
            <p:ph type="ftr" sz="quarter" idx="10"/>
          </p:nvPr>
        </p:nvSpPr>
        <p:spPr/>
        <p:txBody>
          <a:bodyPr/>
          <a:lstStyle>
            <a:lvl1pPr>
              <a:defRPr/>
            </a:lvl1pPr>
          </a:lstStyle>
          <a:p>
            <a:pPr>
              <a:defRPr/>
            </a:pPr>
            <a:r>
              <a:rPr lang="en-GB"/>
              <a:t>Confidential - Presentation name.ppt</a:t>
            </a:r>
          </a:p>
        </p:txBody>
      </p:sp>
      <p:sp>
        <p:nvSpPr>
          <p:cNvPr id="5" name="Rectangle 33"/>
          <p:cNvSpPr>
            <a:spLocks noGrp="1" noChangeArrowheads="1"/>
          </p:cNvSpPr>
          <p:nvPr>
            <p:ph type="sldNum" sz="quarter" idx="11"/>
          </p:nvPr>
        </p:nvSpPr>
        <p:spPr/>
        <p:txBody>
          <a:bodyPr/>
          <a:lstStyle>
            <a:lvl1pPr>
              <a:defRPr/>
            </a:lvl1pPr>
          </a:lstStyle>
          <a:p>
            <a:pPr>
              <a:defRPr/>
            </a:pPr>
            <a:fld id="{533BC710-12D8-C643-A98A-2E6CD66EDEC0}" type="slidenum">
              <a:rPr lang="en-GB"/>
              <a:pPr>
                <a:defRPr/>
              </a:pPr>
              <a:t>‹#›</a:t>
            </a:fld>
            <a:endParaRPr lang="en-GB"/>
          </a:p>
        </p:txBody>
      </p:sp>
    </p:spTree>
    <p:extLst>
      <p:ext uri="{BB962C8B-B14F-4D97-AF65-F5344CB8AC3E}">
        <p14:creationId xmlns:p14="http://schemas.microsoft.com/office/powerpoint/2010/main" xmlns="" val="2733315381"/>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4"/>
          <p:cNvSpPr>
            <a:spLocks noGrp="1" noChangeArrowheads="1"/>
          </p:cNvSpPr>
          <p:nvPr>
            <p:ph type="sldNum" sz="quarter" idx="11"/>
          </p:nvPr>
        </p:nvSpPr>
        <p:spPr/>
        <p:txBody>
          <a:bodyPr/>
          <a:lstStyle>
            <a:lvl1pPr>
              <a:defRPr/>
            </a:lvl1pPr>
          </a:lstStyle>
          <a:p>
            <a:pPr>
              <a:defRPr/>
            </a:pPr>
            <a:fld id="{77BDD9D6-AB91-7147-B717-09A5CD4A246C}" type="slidenum">
              <a:rPr lang="en-GB"/>
              <a:pPr>
                <a:defRPr/>
              </a:pPr>
              <a:t>‹#›</a:t>
            </a:fld>
            <a:endParaRPr lang="en-GB"/>
          </a:p>
        </p:txBody>
      </p:sp>
    </p:spTree>
    <p:extLst>
      <p:ext uri="{BB962C8B-B14F-4D97-AF65-F5344CB8AC3E}">
        <p14:creationId xmlns:p14="http://schemas.microsoft.com/office/powerpoint/2010/main" xmlns="" val="3679086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4"/>
          <p:cNvSpPr>
            <a:spLocks noGrp="1" noChangeArrowheads="1"/>
          </p:cNvSpPr>
          <p:nvPr>
            <p:ph type="sldNum" sz="quarter" idx="11"/>
          </p:nvPr>
        </p:nvSpPr>
        <p:spPr/>
        <p:txBody>
          <a:bodyPr/>
          <a:lstStyle>
            <a:lvl1pPr>
              <a:defRPr/>
            </a:lvl1pPr>
          </a:lstStyle>
          <a:p>
            <a:pPr>
              <a:defRPr/>
            </a:pPr>
            <a:fld id="{4D0FB72A-6EC0-7C4A-B362-0F60559C25F9}" type="slidenum">
              <a:rPr lang="en-GB"/>
              <a:pPr>
                <a:defRPr/>
              </a:pPr>
              <a:t>‹#›</a:t>
            </a:fld>
            <a:endParaRPr lang="en-GB"/>
          </a:p>
        </p:txBody>
      </p:sp>
    </p:spTree>
    <p:extLst>
      <p:ext uri="{BB962C8B-B14F-4D97-AF65-F5344CB8AC3E}">
        <p14:creationId xmlns:p14="http://schemas.microsoft.com/office/powerpoint/2010/main" xmlns="" val="3579747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4"/>
          <p:cNvSpPr>
            <a:spLocks noGrp="1" noChangeArrowheads="1"/>
          </p:cNvSpPr>
          <p:nvPr>
            <p:ph type="sldNum" sz="quarter" idx="11"/>
          </p:nvPr>
        </p:nvSpPr>
        <p:spPr/>
        <p:txBody>
          <a:bodyPr/>
          <a:lstStyle>
            <a:lvl1pPr>
              <a:defRPr/>
            </a:lvl1pPr>
          </a:lstStyle>
          <a:p>
            <a:pPr>
              <a:defRPr/>
            </a:pPr>
            <a:fld id="{3CB52F81-8F8E-F740-A591-9EE866970CD2}" type="slidenum">
              <a:rPr lang="en-GB"/>
              <a:pPr>
                <a:defRPr/>
              </a:pPr>
              <a:t>‹#›</a:t>
            </a:fld>
            <a:endParaRPr lang="en-GB"/>
          </a:p>
        </p:txBody>
      </p:sp>
    </p:spTree>
    <p:extLst>
      <p:ext uri="{BB962C8B-B14F-4D97-AF65-F5344CB8AC3E}">
        <p14:creationId xmlns:p14="http://schemas.microsoft.com/office/powerpoint/2010/main" xmlns="" val="3786203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23863" y="1516063"/>
            <a:ext cx="4054475" cy="4406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30738" y="1516063"/>
            <a:ext cx="4056062" cy="4406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sldNum" sz="quarter" idx="11"/>
          </p:nvPr>
        </p:nvSpPr>
        <p:spPr/>
        <p:txBody>
          <a:bodyPr/>
          <a:lstStyle>
            <a:lvl1pPr>
              <a:defRPr/>
            </a:lvl1pPr>
          </a:lstStyle>
          <a:p>
            <a:pPr>
              <a:defRPr/>
            </a:pPr>
            <a:fld id="{E3DE6652-F734-2640-A156-14754FC19B88}" type="slidenum">
              <a:rPr lang="en-GB"/>
              <a:pPr>
                <a:defRPr/>
              </a:pPr>
              <a:t>‹#›</a:t>
            </a:fld>
            <a:endParaRPr lang="en-GB"/>
          </a:p>
        </p:txBody>
      </p:sp>
    </p:spTree>
    <p:extLst>
      <p:ext uri="{BB962C8B-B14F-4D97-AF65-F5344CB8AC3E}">
        <p14:creationId xmlns:p14="http://schemas.microsoft.com/office/powerpoint/2010/main" xmlns="" val="23022631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endParaRPr lang="en-GB"/>
          </a:p>
        </p:txBody>
      </p:sp>
      <p:sp>
        <p:nvSpPr>
          <p:cNvPr id="8" name="Rectangle 7"/>
          <p:cNvSpPr>
            <a:spLocks noGrp="1" noChangeArrowheads="1"/>
          </p:cNvSpPr>
          <p:nvPr>
            <p:ph type="sldNum" sz="quarter" idx="11"/>
          </p:nvPr>
        </p:nvSpPr>
        <p:spPr/>
        <p:txBody>
          <a:bodyPr/>
          <a:lstStyle>
            <a:lvl1pPr>
              <a:defRPr/>
            </a:lvl1pPr>
          </a:lstStyle>
          <a:p>
            <a:pPr>
              <a:defRPr/>
            </a:pPr>
            <a:fld id="{181858B7-9496-994C-A9B9-673DC140942D}" type="slidenum">
              <a:rPr lang="en-GB"/>
              <a:pPr>
                <a:defRPr/>
              </a:pPr>
              <a:t>‹#›</a:t>
            </a:fld>
            <a:endParaRPr lang="en-GB"/>
          </a:p>
        </p:txBody>
      </p:sp>
    </p:spTree>
    <p:extLst>
      <p:ext uri="{BB962C8B-B14F-4D97-AF65-F5344CB8AC3E}">
        <p14:creationId xmlns:p14="http://schemas.microsoft.com/office/powerpoint/2010/main" xmlns="" val="17905843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GB"/>
          </a:p>
        </p:txBody>
      </p:sp>
      <p:sp>
        <p:nvSpPr>
          <p:cNvPr id="4" name="Rectangle 3"/>
          <p:cNvSpPr>
            <a:spLocks noGrp="1" noChangeArrowheads="1"/>
          </p:cNvSpPr>
          <p:nvPr>
            <p:ph type="sldNum" sz="quarter" idx="11"/>
          </p:nvPr>
        </p:nvSpPr>
        <p:spPr/>
        <p:txBody>
          <a:bodyPr/>
          <a:lstStyle>
            <a:lvl1pPr>
              <a:defRPr/>
            </a:lvl1pPr>
          </a:lstStyle>
          <a:p>
            <a:pPr>
              <a:defRPr/>
            </a:pPr>
            <a:fld id="{2CE9BD42-BEBC-E640-BA8A-50A53CF0A5DB}" type="slidenum">
              <a:rPr lang="en-GB"/>
              <a:pPr>
                <a:defRPr/>
              </a:pPr>
              <a:t>‹#›</a:t>
            </a:fld>
            <a:endParaRPr lang="en-GB"/>
          </a:p>
        </p:txBody>
      </p:sp>
    </p:spTree>
    <p:extLst>
      <p:ext uri="{BB962C8B-B14F-4D97-AF65-F5344CB8AC3E}">
        <p14:creationId xmlns:p14="http://schemas.microsoft.com/office/powerpoint/2010/main" xmlns="" val="17094492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GB"/>
          </a:p>
        </p:txBody>
      </p:sp>
      <p:sp>
        <p:nvSpPr>
          <p:cNvPr id="3" name="Rectangle 2"/>
          <p:cNvSpPr>
            <a:spLocks noGrp="1" noChangeArrowheads="1"/>
          </p:cNvSpPr>
          <p:nvPr>
            <p:ph type="sldNum" sz="quarter" idx="11"/>
          </p:nvPr>
        </p:nvSpPr>
        <p:spPr/>
        <p:txBody>
          <a:bodyPr/>
          <a:lstStyle>
            <a:lvl1pPr>
              <a:defRPr/>
            </a:lvl1pPr>
          </a:lstStyle>
          <a:p>
            <a:pPr>
              <a:defRPr/>
            </a:pPr>
            <a:fld id="{191A2FE8-61F4-1644-B9DA-DF404E1D03FA}" type="slidenum">
              <a:rPr lang="en-GB"/>
              <a:pPr>
                <a:defRPr/>
              </a:pPr>
              <a:t>‹#›</a:t>
            </a:fld>
            <a:endParaRPr lang="en-GB"/>
          </a:p>
        </p:txBody>
      </p:sp>
    </p:spTree>
    <p:extLst>
      <p:ext uri="{BB962C8B-B14F-4D97-AF65-F5344CB8AC3E}">
        <p14:creationId xmlns:p14="http://schemas.microsoft.com/office/powerpoint/2010/main" xmlns="" val="1154583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sldNum" sz="quarter" idx="11"/>
          </p:nvPr>
        </p:nvSpPr>
        <p:spPr/>
        <p:txBody>
          <a:bodyPr/>
          <a:lstStyle>
            <a:lvl1pPr>
              <a:defRPr/>
            </a:lvl1pPr>
          </a:lstStyle>
          <a:p>
            <a:pPr>
              <a:defRPr/>
            </a:pPr>
            <a:fld id="{17E8B54F-FD30-7B46-B308-F3CDAAD2EED7}" type="slidenum">
              <a:rPr lang="en-GB"/>
              <a:pPr>
                <a:defRPr/>
              </a:pPr>
              <a:t>‹#›</a:t>
            </a:fld>
            <a:endParaRPr lang="en-GB"/>
          </a:p>
        </p:txBody>
      </p:sp>
    </p:spTree>
    <p:extLst>
      <p:ext uri="{BB962C8B-B14F-4D97-AF65-F5344CB8AC3E}">
        <p14:creationId xmlns:p14="http://schemas.microsoft.com/office/powerpoint/2010/main" xmlns="" val="1165689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sldNum" sz="quarter" idx="11"/>
          </p:nvPr>
        </p:nvSpPr>
        <p:spPr/>
        <p:txBody>
          <a:bodyPr/>
          <a:lstStyle>
            <a:lvl1pPr>
              <a:defRPr/>
            </a:lvl1pPr>
          </a:lstStyle>
          <a:p>
            <a:pPr>
              <a:defRPr/>
            </a:pPr>
            <a:fld id="{6343C518-13FE-5242-A669-28D95D4695A6}" type="slidenum">
              <a:rPr lang="en-GB"/>
              <a:pPr>
                <a:defRPr/>
              </a:pPr>
              <a:t>‹#›</a:t>
            </a:fld>
            <a:endParaRPr lang="en-GB"/>
          </a:p>
        </p:txBody>
      </p:sp>
    </p:spTree>
    <p:extLst>
      <p:ext uri="{BB962C8B-B14F-4D97-AF65-F5344CB8AC3E}">
        <p14:creationId xmlns:p14="http://schemas.microsoft.com/office/powerpoint/2010/main" xmlns="" val="28782845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4"/>
          <p:cNvSpPr>
            <a:spLocks noGrp="1" noChangeArrowheads="1"/>
          </p:cNvSpPr>
          <p:nvPr>
            <p:ph type="sldNum" sz="quarter" idx="11"/>
          </p:nvPr>
        </p:nvSpPr>
        <p:spPr/>
        <p:txBody>
          <a:bodyPr/>
          <a:lstStyle>
            <a:lvl1pPr>
              <a:defRPr/>
            </a:lvl1pPr>
          </a:lstStyle>
          <a:p>
            <a:pPr>
              <a:defRPr/>
            </a:pPr>
            <a:fld id="{BEB4355A-F1D4-6F40-A5A0-43A7CB08723D}" type="slidenum">
              <a:rPr lang="en-GB"/>
              <a:pPr>
                <a:defRPr/>
              </a:pPr>
              <a:t>‹#›</a:t>
            </a:fld>
            <a:endParaRPr lang="en-GB"/>
          </a:p>
        </p:txBody>
      </p:sp>
    </p:spTree>
    <p:extLst>
      <p:ext uri="{BB962C8B-B14F-4D97-AF65-F5344CB8AC3E}">
        <p14:creationId xmlns:p14="http://schemas.microsoft.com/office/powerpoint/2010/main" xmlns="" val="2124425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6700" y="508000"/>
            <a:ext cx="2070100" cy="54149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6400" y="508000"/>
            <a:ext cx="6057900" cy="5414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4"/>
          <p:cNvSpPr>
            <a:spLocks noGrp="1" noChangeArrowheads="1"/>
          </p:cNvSpPr>
          <p:nvPr>
            <p:ph type="sldNum" sz="quarter" idx="11"/>
          </p:nvPr>
        </p:nvSpPr>
        <p:spPr/>
        <p:txBody>
          <a:bodyPr/>
          <a:lstStyle>
            <a:lvl1pPr>
              <a:defRPr/>
            </a:lvl1pPr>
          </a:lstStyle>
          <a:p>
            <a:pPr>
              <a:defRPr/>
            </a:pPr>
            <a:fld id="{FF21EA45-8512-F748-9FA9-E29375BA58FD}" type="slidenum">
              <a:rPr lang="en-GB"/>
              <a:pPr>
                <a:defRPr/>
              </a:pPr>
              <a:t>‹#›</a:t>
            </a:fld>
            <a:endParaRPr lang="en-GB"/>
          </a:p>
        </p:txBody>
      </p:sp>
    </p:spTree>
    <p:extLst>
      <p:ext uri="{BB962C8B-B14F-4D97-AF65-F5344CB8AC3E}">
        <p14:creationId xmlns:p14="http://schemas.microsoft.com/office/powerpoint/2010/main" xmlns="" val="37339616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36A4697E-33AD-4941-8515-7EC272869D85}" type="slidenum">
              <a:rPr lang="en-GB"/>
              <a:pPr>
                <a:defRPr/>
              </a:pPr>
              <a:t>‹#›</a:t>
            </a:fld>
            <a:endParaRPr lang="en-GB"/>
          </a:p>
        </p:txBody>
      </p:sp>
    </p:spTree>
    <p:extLst>
      <p:ext uri="{BB962C8B-B14F-4D97-AF65-F5344CB8AC3E}">
        <p14:creationId xmlns:p14="http://schemas.microsoft.com/office/powerpoint/2010/main" xmlns="" val="8267132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2B3CE29A-5B7E-C440-892B-7D3FA09778FA}" type="slidenum">
              <a:rPr lang="en-GB"/>
              <a:pPr>
                <a:defRPr/>
              </a:pPr>
              <a:t>‹#›</a:t>
            </a:fld>
            <a:endParaRPr lang="en-GB"/>
          </a:p>
        </p:txBody>
      </p:sp>
    </p:spTree>
    <p:extLst>
      <p:ext uri="{BB962C8B-B14F-4D97-AF65-F5344CB8AC3E}">
        <p14:creationId xmlns:p14="http://schemas.microsoft.com/office/powerpoint/2010/main" xmlns="" val="158464219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BD6F49C6-826B-9E49-B4DB-D552E22D8B05}" type="slidenum">
              <a:rPr lang="en-GB"/>
              <a:pPr>
                <a:defRPr/>
              </a:pPr>
              <a:t>‹#›</a:t>
            </a:fld>
            <a:endParaRPr lang="en-GB"/>
          </a:p>
        </p:txBody>
      </p:sp>
    </p:spTree>
    <p:extLst>
      <p:ext uri="{BB962C8B-B14F-4D97-AF65-F5344CB8AC3E}">
        <p14:creationId xmlns:p14="http://schemas.microsoft.com/office/powerpoint/2010/main" xmlns="" val="17167613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23863" y="1516063"/>
            <a:ext cx="4054475" cy="4406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30738" y="1516063"/>
            <a:ext cx="4056062" cy="4406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034BBD5A-61E7-F142-9E92-59D73E115816}" type="slidenum">
              <a:rPr lang="en-GB"/>
              <a:pPr>
                <a:defRPr/>
              </a:pPr>
              <a:t>‹#›</a:t>
            </a:fld>
            <a:endParaRPr lang="en-GB"/>
          </a:p>
        </p:txBody>
      </p:sp>
    </p:spTree>
    <p:extLst>
      <p:ext uri="{BB962C8B-B14F-4D97-AF65-F5344CB8AC3E}">
        <p14:creationId xmlns:p14="http://schemas.microsoft.com/office/powerpoint/2010/main" xmlns="" val="7804580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endParaRPr lang="en-GB"/>
          </a:p>
        </p:txBody>
      </p:sp>
      <p:sp>
        <p:nvSpPr>
          <p:cNvPr id="8" name="Rectangle 5"/>
          <p:cNvSpPr>
            <a:spLocks noGrp="1" noChangeArrowheads="1"/>
          </p:cNvSpPr>
          <p:nvPr>
            <p:ph type="ftr" sz="quarter" idx="11"/>
          </p:nvPr>
        </p:nvSpPr>
        <p:spPr/>
        <p:txBody>
          <a:bodyPr/>
          <a:lstStyle>
            <a:lvl1pPr>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pPr>
              <a:defRPr/>
            </a:pPr>
            <a:fld id="{7916588F-57E7-1E40-B3A2-F4277C1A4219}" type="slidenum">
              <a:rPr lang="en-GB"/>
              <a:pPr>
                <a:defRPr/>
              </a:pPr>
              <a:t>‹#›</a:t>
            </a:fld>
            <a:endParaRPr lang="en-GB"/>
          </a:p>
        </p:txBody>
      </p:sp>
    </p:spTree>
    <p:extLst>
      <p:ext uri="{BB962C8B-B14F-4D97-AF65-F5344CB8AC3E}">
        <p14:creationId xmlns:p14="http://schemas.microsoft.com/office/powerpoint/2010/main" xmlns="" val="250939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GB"/>
          </a:p>
        </p:txBody>
      </p:sp>
      <p:sp>
        <p:nvSpPr>
          <p:cNvPr id="4" name="Rectangle 5"/>
          <p:cNvSpPr>
            <a:spLocks noGrp="1" noChangeArrowheads="1"/>
          </p:cNvSpPr>
          <p:nvPr>
            <p:ph type="ftr" sz="quarter" idx="11"/>
          </p:nvPr>
        </p:nvSpPr>
        <p:spPr/>
        <p:txBody>
          <a:bodyPr/>
          <a:lstStyle>
            <a:lvl1pPr>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pPr>
              <a:defRPr/>
            </a:pPr>
            <a:fld id="{B01785E6-E653-0646-BE76-54FEC637C485}" type="slidenum">
              <a:rPr lang="en-GB"/>
              <a:pPr>
                <a:defRPr/>
              </a:pPr>
              <a:t>‹#›</a:t>
            </a:fld>
            <a:endParaRPr lang="en-GB"/>
          </a:p>
        </p:txBody>
      </p:sp>
    </p:spTree>
    <p:extLst>
      <p:ext uri="{BB962C8B-B14F-4D97-AF65-F5344CB8AC3E}">
        <p14:creationId xmlns:p14="http://schemas.microsoft.com/office/powerpoint/2010/main" xmlns="" val="31231399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GB"/>
          </a:p>
        </p:txBody>
      </p:sp>
      <p:sp>
        <p:nvSpPr>
          <p:cNvPr id="3" name="Rectangle 5"/>
          <p:cNvSpPr>
            <a:spLocks noGrp="1" noChangeArrowheads="1"/>
          </p:cNvSpPr>
          <p:nvPr>
            <p:ph type="ftr" sz="quarter" idx="11"/>
          </p:nvPr>
        </p:nvSpPr>
        <p:spPr/>
        <p:txBody>
          <a:bodyPr/>
          <a:lstStyle>
            <a:lvl1pPr>
              <a:defRPr/>
            </a:lvl1pPr>
          </a:lstStyle>
          <a:p>
            <a:pPr>
              <a:defRPr/>
            </a:pPr>
            <a:endParaRPr lang="en-GB"/>
          </a:p>
        </p:txBody>
      </p:sp>
      <p:sp>
        <p:nvSpPr>
          <p:cNvPr id="4" name="Rectangle 6"/>
          <p:cNvSpPr>
            <a:spLocks noGrp="1" noChangeArrowheads="1"/>
          </p:cNvSpPr>
          <p:nvPr>
            <p:ph type="sldNum" sz="quarter" idx="12"/>
          </p:nvPr>
        </p:nvSpPr>
        <p:spPr/>
        <p:txBody>
          <a:bodyPr/>
          <a:lstStyle>
            <a:lvl1pPr>
              <a:defRPr/>
            </a:lvl1pPr>
          </a:lstStyle>
          <a:p>
            <a:pPr>
              <a:defRPr/>
            </a:pPr>
            <a:fld id="{0EDBF6AA-419B-8245-B8A8-6F52CE1E482D}" type="slidenum">
              <a:rPr lang="en-GB"/>
              <a:pPr>
                <a:defRPr/>
              </a:pPr>
              <a:t>‹#›</a:t>
            </a:fld>
            <a:endParaRPr lang="en-GB"/>
          </a:p>
        </p:txBody>
      </p:sp>
    </p:spTree>
    <p:extLst>
      <p:ext uri="{BB962C8B-B14F-4D97-AF65-F5344CB8AC3E}">
        <p14:creationId xmlns:p14="http://schemas.microsoft.com/office/powerpoint/2010/main" xmlns="" val="42774133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35A1DD61-1C20-7641-ACCF-0867F3C35388}" type="slidenum">
              <a:rPr lang="en-GB"/>
              <a:pPr>
                <a:defRPr/>
              </a:pPr>
              <a:t>‹#›</a:t>
            </a:fld>
            <a:endParaRPr lang="en-GB"/>
          </a:p>
        </p:txBody>
      </p:sp>
    </p:spTree>
    <p:extLst>
      <p:ext uri="{BB962C8B-B14F-4D97-AF65-F5344CB8AC3E}">
        <p14:creationId xmlns:p14="http://schemas.microsoft.com/office/powerpoint/2010/main" xmlns="" val="42505441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B1CEB3C6-3D6E-5C44-BFB4-2DFFA6126D93}" type="slidenum">
              <a:rPr lang="en-GB"/>
              <a:pPr>
                <a:defRPr/>
              </a:pPr>
              <a:t>‹#›</a:t>
            </a:fld>
            <a:endParaRPr lang="en-GB"/>
          </a:p>
        </p:txBody>
      </p:sp>
    </p:spTree>
    <p:extLst>
      <p:ext uri="{BB962C8B-B14F-4D97-AF65-F5344CB8AC3E}">
        <p14:creationId xmlns:p14="http://schemas.microsoft.com/office/powerpoint/2010/main" xmlns="" val="1832781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96A49379-C4C9-DF4E-A362-19E141E996CE}" type="slidenum">
              <a:rPr lang="en-GB"/>
              <a:pPr>
                <a:defRPr/>
              </a:pPr>
              <a:t>‹#›</a:t>
            </a:fld>
            <a:endParaRPr lang="en-GB"/>
          </a:p>
        </p:txBody>
      </p:sp>
    </p:spTree>
    <p:extLst>
      <p:ext uri="{BB962C8B-B14F-4D97-AF65-F5344CB8AC3E}">
        <p14:creationId xmlns:p14="http://schemas.microsoft.com/office/powerpoint/2010/main" xmlns="" val="12619555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6700" y="508000"/>
            <a:ext cx="2070100" cy="54149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06400" y="508000"/>
            <a:ext cx="6057900" cy="5414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GB"/>
          </a:p>
        </p:txBody>
      </p:sp>
      <p:sp>
        <p:nvSpPr>
          <p:cNvPr id="5" name="Rectangle 5"/>
          <p:cNvSpPr>
            <a:spLocks noGrp="1" noChangeArrowheads="1"/>
          </p:cNvSpPr>
          <p:nvPr>
            <p:ph type="ftr" sz="quarter" idx="11"/>
          </p:nvPr>
        </p:nvSpPr>
        <p:spPr/>
        <p:txBody>
          <a:bodyPr/>
          <a:lstStyle>
            <a:lvl1pPr>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pPr>
              <a:defRPr/>
            </a:pPr>
            <a:fld id="{4071B0F7-DA45-4541-BADE-FDD5D093E30D}" type="slidenum">
              <a:rPr lang="en-GB"/>
              <a:pPr>
                <a:defRPr/>
              </a:pPr>
              <a:t>‹#›</a:t>
            </a:fld>
            <a:endParaRPr lang="en-GB"/>
          </a:p>
        </p:txBody>
      </p:sp>
    </p:spTree>
    <p:extLst>
      <p:ext uri="{BB962C8B-B14F-4D97-AF65-F5344CB8AC3E}">
        <p14:creationId xmlns:p14="http://schemas.microsoft.com/office/powerpoint/2010/main" xmlns="" val="19640310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GB"/>
          </a:p>
        </p:txBody>
      </p:sp>
      <p:sp>
        <p:nvSpPr>
          <p:cNvPr id="3" name="Datumsplatzhalter 2"/>
          <p:cNvSpPr>
            <a:spLocks noGrp="1"/>
          </p:cNvSpPr>
          <p:nvPr>
            <p:ph type="dt" sz="half" idx="10"/>
          </p:nvPr>
        </p:nvSpPr>
        <p:spPr/>
        <p:txBody>
          <a:bodyPr/>
          <a:lstStyle/>
          <a:p>
            <a:endParaRPr lang="en-US" dirty="0"/>
          </a:p>
        </p:txBody>
      </p:sp>
      <p:sp>
        <p:nvSpPr>
          <p:cNvPr id="4" name="Foliennummernplatzhalter 3"/>
          <p:cNvSpPr>
            <a:spLocks noGrp="1"/>
          </p:cNvSpPr>
          <p:nvPr>
            <p:ph type="sldNum" sz="quarter" idx="11"/>
          </p:nvPr>
        </p:nvSpPr>
        <p:spPr/>
        <p:txBody>
          <a:bodyPr/>
          <a:lstStyle/>
          <a:p>
            <a:fld id="{7575015D-7E5F-9C4F-9D99-292906A08B43}" type="slidenum">
              <a:rPr lang="en-US" smtClean="0"/>
              <a:pPr/>
              <a:t>‹#›</a:t>
            </a:fld>
            <a:endParaRPr lang="en-US" dirty="0"/>
          </a:p>
        </p:txBody>
      </p:sp>
    </p:spTree>
    <p:extLst>
      <p:ext uri="{BB962C8B-B14F-4D97-AF65-F5344CB8AC3E}">
        <p14:creationId xmlns:p14="http://schemas.microsoft.com/office/powerpoint/2010/main" xmlns="" val="2945124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NUL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NUL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NUL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NUL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4.jpe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Pr>
        <a:solidFill>
          <a:schemeClr val="bg1"/>
        </a:solidFill>
        <a:effectLst/>
      </p:bgPr>
    </p:bg>
    <p:spTree>
      <p:nvGrpSpPr>
        <p:cNvPr id="1" name=""/>
        <p:cNvGrpSpPr/>
        <p:nvPr/>
      </p:nvGrpSpPr>
      <p:grpSpPr>
        <a:xfrm>
          <a:off x="0" y="0"/>
          <a:ext cx="0" cy="0"/>
          <a:chOff x="0" y="0"/>
          <a:chExt cx="0" cy="0"/>
        </a:xfrm>
      </p:grpSpPr>
      <p:pic>
        <p:nvPicPr>
          <p:cNvPr id="1026" name="Picture 13" descr="TCNC_Logo_Roundel_COM_WO_All three.eps"/>
          <p:cNvPicPr>
            <a:picLocks noChangeAspect="1"/>
          </p:cNvPicPr>
          <p:nvPr userDrawn="1"/>
        </p:nvPicPr>
        <p:blipFill>
          <a:blip r:embed="rId13" cstate="email">
            <a:extLst>
              <a:ext uri="{28A0092B-C50C-407E-A947-70E740481C1C}">
                <a14:useLocalDpi xmlns:a14="http://schemas.microsoft.com/office/drawing/2010/main" xmlns="" val="0"/>
              </a:ext>
            </a:extLst>
          </a:blip>
          <a:srcRect/>
          <a:stretch>
            <a:fillRect/>
          </a:stretch>
        </p:blipFill>
        <p:spPr bwMode="auto">
          <a:xfrm>
            <a:off x="8097838" y="287338"/>
            <a:ext cx="719137"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7" name="Picture 10"/>
          <p:cNvPicPr>
            <a:picLocks noChangeAspect="1"/>
          </p:cNvPicPr>
          <p:nvPr userDrawn="1"/>
        </p:nvPicPr>
        <p:blipFill>
          <a:blip r:embed="rId14" cstate="email">
            <a:extLst>
              <a:ext uri="{28A0092B-C50C-407E-A947-70E740481C1C}">
                <a14:useLocalDpi xmlns:a14="http://schemas.microsoft.com/office/drawing/2010/main" xmlns="" val="0"/>
              </a:ext>
            </a:extLst>
          </a:blip>
          <a:srcRect/>
          <a:stretch>
            <a:fillRect/>
          </a:stretch>
        </p:blipFill>
        <p:spPr bwMode="auto">
          <a:xfrm>
            <a:off x="0" y="0"/>
            <a:ext cx="9140825" cy="2601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8" name="Picture 9" descr="TCNC_Logo_Roundel_COM_WO_All three.eps"/>
          <p:cNvPicPr>
            <a:picLocks noChangeAspect="1"/>
          </p:cNvPicPr>
          <p:nvPr userDrawn="1"/>
        </p:nvPicPr>
        <p:blipFill>
          <a:blip r:embed="rId15" cstate="email">
            <a:extLst>
              <a:ext uri="{28A0092B-C50C-407E-A947-70E740481C1C}">
                <a14:useLocalDpi xmlns:a14="http://schemas.microsoft.com/office/drawing/2010/main" xmlns="" val="0"/>
              </a:ext>
            </a:extLst>
          </a:blip>
          <a:srcRect/>
          <a:stretch>
            <a:fillRect/>
          </a:stretch>
        </p:blipFill>
        <p:spPr bwMode="auto">
          <a:xfrm>
            <a:off x="8250238" y="439738"/>
            <a:ext cx="719137"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9" name="Title Placeholder 1"/>
          <p:cNvSpPr>
            <a:spLocks noGrp="1"/>
          </p:cNvSpPr>
          <p:nvPr>
            <p:ph type="title"/>
          </p:nvPr>
        </p:nvSpPr>
        <p:spPr bwMode="ltGray">
          <a:xfrm>
            <a:off x="287338" y="115888"/>
            <a:ext cx="6732587" cy="706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30" name="Text Placeholder 2"/>
          <p:cNvSpPr>
            <a:spLocks noGrp="1"/>
          </p:cNvSpPr>
          <p:nvPr>
            <p:ph type="body" idx="1"/>
          </p:nvPr>
        </p:nvSpPr>
        <p:spPr bwMode="ltGray">
          <a:xfrm>
            <a:off x="287338"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Date Placeholder 3"/>
          <p:cNvSpPr>
            <a:spLocks noGrp="1"/>
          </p:cNvSpPr>
          <p:nvPr>
            <p:ph type="dt" sz="half" idx="2"/>
          </p:nvPr>
        </p:nvSpPr>
        <p:spPr bwMode="ltGray">
          <a:xfrm>
            <a:off x="468313" y="6484938"/>
            <a:ext cx="755650" cy="365125"/>
          </a:xfrm>
          <a:prstGeom prst="rect">
            <a:avLst/>
          </a:prstGeom>
        </p:spPr>
        <p:txBody>
          <a:bodyPr vert="horz" lIns="91440" tIns="45720" rIns="91440" bIns="45720" rtlCol="0" anchor="ctr"/>
          <a:lstStyle>
            <a:lvl1pPr eaLnBrk="1" fontAlgn="auto" hangingPunct="1">
              <a:spcBef>
                <a:spcPts val="0"/>
              </a:spcBef>
              <a:spcAft>
                <a:spcPts val="0"/>
              </a:spcAft>
              <a:defRPr sz="700">
                <a:solidFill>
                  <a:schemeClr val="bg1"/>
                </a:solidFill>
                <a:latin typeface="+mn-lt"/>
                <a:ea typeface="+mn-ea"/>
                <a:cs typeface="+mn-cs"/>
              </a:defRPr>
            </a:lvl1pPr>
          </a:lstStyle>
          <a:p>
            <a:pPr>
              <a:defRPr/>
            </a:pPr>
            <a:endParaRPr lang="en-GB"/>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ransition spd="slow">
    <p:wipe dir="d"/>
  </p:transition>
  <p:hf hdr="0" ftr="0" dt="0"/>
  <p:txStyles>
    <p:titleStyle>
      <a:lvl1pPr algn="l" rtl="0" eaLnBrk="0" fontAlgn="base" hangingPunct="0">
        <a:spcBef>
          <a:spcPct val="0"/>
        </a:spcBef>
        <a:spcAft>
          <a:spcPct val="0"/>
        </a:spcAft>
        <a:defRPr sz="2400">
          <a:solidFill>
            <a:schemeClr val="bg1"/>
          </a:solidFill>
          <a:latin typeface="+mj-lt"/>
          <a:ea typeface="ＭＳ Ｐゴシック" charset="0"/>
          <a:cs typeface="+mj-cs"/>
        </a:defRPr>
      </a:lvl1pPr>
      <a:lvl2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5pPr>
      <a:lvl6pPr marL="457200" algn="l" rtl="0" fontAlgn="base">
        <a:spcBef>
          <a:spcPct val="0"/>
        </a:spcBef>
        <a:spcAft>
          <a:spcPct val="0"/>
        </a:spcAft>
        <a:defRPr sz="2400">
          <a:solidFill>
            <a:schemeClr val="bg1"/>
          </a:solidFill>
          <a:latin typeface="Arial" pitchFamily="34" charset="0"/>
          <a:cs typeface="Arial" pitchFamily="34" charset="0"/>
        </a:defRPr>
      </a:lvl6pPr>
      <a:lvl7pPr marL="914400" algn="l" rtl="0" fontAlgn="base">
        <a:spcBef>
          <a:spcPct val="0"/>
        </a:spcBef>
        <a:spcAft>
          <a:spcPct val="0"/>
        </a:spcAft>
        <a:defRPr sz="2400">
          <a:solidFill>
            <a:schemeClr val="bg1"/>
          </a:solidFill>
          <a:latin typeface="Arial" pitchFamily="34" charset="0"/>
          <a:cs typeface="Arial" pitchFamily="34" charset="0"/>
        </a:defRPr>
      </a:lvl7pPr>
      <a:lvl8pPr marL="1371600" algn="l" rtl="0" fontAlgn="base">
        <a:spcBef>
          <a:spcPct val="0"/>
        </a:spcBef>
        <a:spcAft>
          <a:spcPct val="0"/>
        </a:spcAft>
        <a:defRPr sz="2400">
          <a:solidFill>
            <a:schemeClr val="bg1"/>
          </a:solidFill>
          <a:latin typeface="Arial" pitchFamily="34" charset="0"/>
          <a:cs typeface="Arial" pitchFamily="34" charset="0"/>
        </a:defRPr>
      </a:lvl8pPr>
      <a:lvl9pPr marL="1828800" algn="l" rtl="0" fontAlgn="base">
        <a:spcBef>
          <a:spcPct val="0"/>
        </a:spcBef>
        <a:spcAft>
          <a:spcPct val="0"/>
        </a:spcAft>
        <a:defRPr sz="2400">
          <a:solidFill>
            <a:schemeClr val="bg1"/>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Font typeface="Wingdings" charset="0"/>
        <a:buChar char=""/>
        <a:defRPr sz="20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Wingdings" charset="0"/>
        <a:buChar char="§"/>
        <a:defRPr>
          <a:solidFill>
            <a:schemeClr val="tx1"/>
          </a:solidFill>
          <a:latin typeface="+mn-lt"/>
          <a:ea typeface="Arial" charset="0"/>
          <a:cs typeface="+mn-cs"/>
        </a:defRPr>
      </a:lvl2pPr>
      <a:lvl3pPr marL="1143000" indent="-228600" algn="l" rtl="0" eaLnBrk="0" fontAlgn="base" hangingPunct="0">
        <a:spcBef>
          <a:spcPct val="20000"/>
        </a:spcBef>
        <a:spcAft>
          <a:spcPct val="0"/>
        </a:spcAft>
        <a:buFont typeface="Wingdings" charset="0"/>
        <a:buChar char="§"/>
        <a:defRPr sz="1600">
          <a:solidFill>
            <a:schemeClr val="tx1"/>
          </a:solidFill>
          <a:latin typeface="+mn-lt"/>
          <a:ea typeface="Arial" charset="0"/>
          <a:cs typeface="+mn-cs"/>
        </a:defRPr>
      </a:lvl3pPr>
      <a:lvl4pPr marL="1600200" indent="-228600" algn="l" rtl="0" eaLnBrk="0" fontAlgn="base" hangingPunct="0">
        <a:spcBef>
          <a:spcPct val="20000"/>
        </a:spcBef>
        <a:spcAft>
          <a:spcPct val="0"/>
        </a:spcAft>
        <a:buFont typeface="Wingdings" charset="0"/>
        <a:buChar char="§"/>
        <a:defRPr sz="1400">
          <a:solidFill>
            <a:schemeClr val="tx1"/>
          </a:solidFill>
          <a:latin typeface="+mn-lt"/>
          <a:ea typeface="Arial" charset="0"/>
          <a:cs typeface="+mn-cs"/>
        </a:defRPr>
      </a:lvl4pPr>
      <a:lvl5pPr marL="2057400" indent="-228600" algn="l" rtl="0" eaLnBrk="0" fontAlgn="base" hangingPunct="0">
        <a:spcBef>
          <a:spcPct val="20000"/>
        </a:spcBef>
        <a:spcAft>
          <a:spcPct val="0"/>
        </a:spcAft>
        <a:buFont typeface="Wingdings" charset="0"/>
        <a:buChar char="§"/>
        <a:defRPr sz="1000">
          <a:solidFill>
            <a:schemeClr val="tx1"/>
          </a:solidFill>
          <a:latin typeface="+mn-lt"/>
          <a:ea typeface="Arial" charset="0"/>
          <a:cs typeface="+mn-cs"/>
        </a:defRPr>
      </a:lvl5pPr>
      <a:lvl6pPr marL="2514600" indent="-228600" algn="l" rtl="0" fontAlgn="base">
        <a:spcBef>
          <a:spcPct val="20000"/>
        </a:spcBef>
        <a:spcAft>
          <a:spcPct val="0"/>
        </a:spcAft>
        <a:buFont typeface="Wingdings" pitchFamily="2" charset="2"/>
        <a:buChar char="§"/>
        <a:defRPr sz="1000">
          <a:solidFill>
            <a:schemeClr val="tx1"/>
          </a:solidFill>
          <a:latin typeface="+mn-lt"/>
          <a:cs typeface="+mn-cs"/>
        </a:defRPr>
      </a:lvl6pPr>
      <a:lvl7pPr marL="2971800" indent="-228600" algn="l" rtl="0" fontAlgn="base">
        <a:spcBef>
          <a:spcPct val="20000"/>
        </a:spcBef>
        <a:spcAft>
          <a:spcPct val="0"/>
        </a:spcAft>
        <a:buFont typeface="Wingdings" pitchFamily="2" charset="2"/>
        <a:buChar char="§"/>
        <a:defRPr sz="1000">
          <a:solidFill>
            <a:schemeClr val="tx1"/>
          </a:solidFill>
          <a:latin typeface="+mn-lt"/>
          <a:cs typeface="+mn-cs"/>
        </a:defRPr>
      </a:lvl7pPr>
      <a:lvl8pPr marL="3429000" indent="-228600" algn="l" rtl="0" fontAlgn="base">
        <a:spcBef>
          <a:spcPct val="20000"/>
        </a:spcBef>
        <a:spcAft>
          <a:spcPct val="0"/>
        </a:spcAft>
        <a:buFont typeface="Wingdings" pitchFamily="2" charset="2"/>
        <a:buChar char="§"/>
        <a:defRPr sz="1000">
          <a:solidFill>
            <a:schemeClr val="tx1"/>
          </a:solidFill>
          <a:latin typeface="+mn-lt"/>
          <a:cs typeface="+mn-cs"/>
        </a:defRPr>
      </a:lvl8pPr>
      <a:lvl9pPr marL="3886200" indent="-228600" algn="l" rtl="0" fontAlgn="base">
        <a:spcBef>
          <a:spcPct val="20000"/>
        </a:spcBef>
        <a:spcAft>
          <a:spcPct val="0"/>
        </a:spcAft>
        <a:buFont typeface="Wingdings" pitchFamily="2" charset="2"/>
        <a:buChar char="§"/>
        <a:defRPr sz="1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Pr>
        <a:solidFill>
          <a:schemeClr val="bg1"/>
        </a:solidFill>
        <a:effectLst/>
      </p:bgPr>
    </p:bg>
    <p:spTree>
      <p:nvGrpSpPr>
        <p:cNvPr id="1" name=""/>
        <p:cNvGrpSpPr/>
        <p:nvPr/>
      </p:nvGrpSpPr>
      <p:grpSpPr>
        <a:xfrm>
          <a:off x="0" y="0"/>
          <a:ext cx="0" cy="0"/>
          <a:chOff x="0" y="0"/>
          <a:chExt cx="0" cy="0"/>
        </a:xfrm>
      </p:grpSpPr>
      <p:pic>
        <p:nvPicPr>
          <p:cNvPr id="13314" name="Picture 6"/>
          <p:cNvPicPr>
            <a:picLocks noChangeAspect="1"/>
          </p:cNvPicPr>
          <p:nvPr/>
        </p:nvPicPr>
        <p:blipFill>
          <a:blip r:embed="rId13" cstate="print">
            <a:extLst>
              <a:ext uri="{28A0092B-C50C-407E-A947-70E740481C1C}">
                <a14:useLocalDpi xmlns:a14="http://schemas.microsoft.com/office/drawing/2010/main" xmlns="" val="0"/>
              </a:ext>
            </a:extLst>
          </a:blip>
          <a:srcRect/>
          <a:stretch>
            <a:fillRect/>
          </a:stretch>
        </p:blipFill>
        <p:spPr bwMode="ltGray">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p:cNvSpPr txBox="1"/>
          <p:nvPr/>
        </p:nvSpPr>
        <p:spPr bwMode="ltGray">
          <a:xfrm>
            <a:off x="7758113" y="285750"/>
            <a:ext cx="1249362" cy="244475"/>
          </a:xfrm>
          <a:prstGeom prst="rect">
            <a:avLst/>
          </a:prstGeom>
          <a:noFill/>
        </p:spPr>
        <p:txBody>
          <a:bodyPr wrap="none">
            <a:spAutoFit/>
          </a:bodyPr>
          <a:lstStyle/>
          <a:p>
            <a:pPr marL="85725" indent="-85725" algn="ctr" eaLnBrk="1" fontAlgn="auto" hangingPunct="1">
              <a:spcBef>
                <a:spcPts val="0"/>
              </a:spcBef>
              <a:spcAft>
                <a:spcPts val="0"/>
              </a:spcAft>
              <a:buFont typeface="Wingdings" pitchFamily="2" charset="2"/>
              <a:buChar char="è"/>
              <a:defRPr/>
            </a:pPr>
            <a:r>
              <a:rPr lang="en-GB" sz="1050" dirty="0">
                <a:solidFill>
                  <a:schemeClr val="bg1"/>
                </a:solidFill>
                <a:latin typeface="+mn-lt"/>
                <a:ea typeface="+mn-ea"/>
                <a:cs typeface="+mn-cs"/>
              </a:rPr>
              <a:t> www.steria.com</a:t>
            </a:r>
          </a:p>
        </p:txBody>
      </p:sp>
      <p:sp>
        <p:nvSpPr>
          <p:cNvPr id="13316" name="Title Placeholder 1"/>
          <p:cNvSpPr>
            <a:spLocks noGrp="1"/>
          </p:cNvSpPr>
          <p:nvPr>
            <p:ph type="title"/>
          </p:nvPr>
        </p:nvSpPr>
        <p:spPr bwMode="ltGray">
          <a:xfrm>
            <a:off x="287338" y="115888"/>
            <a:ext cx="6732587" cy="706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3317" name="Text Placeholder 2"/>
          <p:cNvSpPr>
            <a:spLocks noGrp="1"/>
          </p:cNvSpPr>
          <p:nvPr>
            <p:ph type="body" idx="1"/>
          </p:nvPr>
        </p:nvSpPr>
        <p:spPr bwMode="ltGray">
          <a:xfrm>
            <a:off x="287338"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Rectangle 32"/>
          <p:cNvSpPr>
            <a:spLocks noGrp="1" noChangeArrowheads="1"/>
          </p:cNvSpPr>
          <p:nvPr>
            <p:ph type="ftr" sz="quarter" idx="3"/>
          </p:nvPr>
        </p:nvSpPr>
        <p:spPr>
          <a:xfrm>
            <a:off x="5002213" y="6381750"/>
            <a:ext cx="3003550" cy="204788"/>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r>
              <a:rPr lang="en-GB"/>
              <a:t>Confidential - Presentation name.ppt</a:t>
            </a:r>
          </a:p>
        </p:txBody>
      </p:sp>
      <p:sp>
        <p:nvSpPr>
          <p:cNvPr id="9" name="Rectangle 33"/>
          <p:cNvSpPr>
            <a:spLocks noGrp="1" noChangeArrowheads="1"/>
          </p:cNvSpPr>
          <p:nvPr>
            <p:ph type="sldNum" sz="quarter" idx="4"/>
          </p:nvPr>
        </p:nvSpPr>
        <p:spPr bwMode="ltGray">
          <a:xfrm>
            <a:off x="1295400" y="6484938"/>
            <a:ext cx="396875"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700"/>
            </a:lvl1pPr>
          </a:lstStyle>
          <a:p>
            <a:pPr>
              <a:defRPr/>
            </a:pPr>
            <a:fld id="{64EE0198-439E-724E-BB65-EC6656E1FDE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spd="slow">
    <p:wipe dir="d"/>
  </p:transition>
  <p:hf hdr="0"/>
  <p:txStyles>
    <p:titleStyle>
      <a:lvl1pPr algn="l" rtl="0" eaLnBrk="0" fontAlgn="base" hangingPunct="0">
        <a:spcBef>
          <a:spcPct val="0"/>
        </a:spcBef>
        <a:spcAft>
          <a:spcPct val="0"/>
        </a:spcAft>
        <a:defRPr sz="2400">
          <a:solidFill>
            <a:schemeClr val="bg1"/>
          </a:solidFill>
          <a:latin typeface="+mj-lt"/>
          <a:ea typeface="ＭＳ Ｐゴシック" charset="0"/>
          <a:cs typeface="+mj-cs"/>
        </a:defRPr>
      </a:lvl1pPr>
      <a:lvl2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2400">
          <a:solidFill>
            <a:schemeClr val="bg1"/>
          </a:solidFill>
          <a:latin typeface="Arial" pitchFamily="34" charset="0"/>
          <a:ea typeface="ＭＳ Ｐゴシック" charset="0"/>
          <a:cs typeface="Arial" pitchFamily="34" charset="0"/>
        </a:defRPr>
      </a:lvl5pPr>
      <a:lvl6pPr marL="457200" algn="l" rtl="0" fontAlgn="base">
        <a:spcBef>
          <a:spcPct val="0"/>
        </a:spcBef>
        <a:spcAft>
          <a:spcPct val="0"/>
        </a:spcAft>
        <a:defRPr sz="2400">
          <a:solidFill>
            <a:schemeClr val="bg1"/>
          </a:solidFill>
          <a:latin typeface="Arial" pitchFamily="34" charset="0"/>
          <a:cs typeface="Arial" pitchFamily="34" charset="0"/>
        </a:defRPr>
      </a:lvl6pPr>
      <a:lvl7pPr marL="914400" algn="l" rtl="0" fontAlgn="base">
        <a:spcBef>
          <a:spcPct val="0"/>
        </a:spcBef>
        <a:spcAft>
          <a:spcPct val="0"/>
        </a:spcAft>
        <a:defRPr sz="2400">
          <a:solidFill>
            <a:schemeClr val="bg1"/>
          </a:solidFill>
          <a:latin typeface="Arial" pitchFamily="34" charset="0"/>
          <a:cs typeface="Arial" pitchFamily="34" charset="0"/>
        </a:defRPr>
      </a:lvl7pPr>
      <a:lvl8pPr marL="1371600" algn="l" rtl="0" fontAlgn="base">
        <a:spcBef>
          <a:spcPct val="0"/>
        </a:spcBef>
        <a:spcAft>
          <a:spcPct val="0"/>
        </a:spcAft>
        <a:defRPr sz="2400">
          <a:solidFill>
            <a:schemeClr val="bg1"/>
          </a:solidFill>
          <a:latin typeface="Arial" pitchFamily="34" charset="0"/>
          <a:cs typeface="Arial" pitchFamily="34" charset="0"/>
        </a:defRPr>
      </a:lvl8pPr>
      <a:lvl9pPr marL="1828800" algn="l" rtl="0" fontAlgn="base">
        <a:spcBef>
          <a:spcPct val="0"/>
        </a:spcBef>
        <a:spcAft>
          <a:spcPct val="0"/>
        </a:spcAft>
        <a:defRPr sz="2400">
          <a:solidFill>
            <a:schemeClr val="bg1"/>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Font typeface="Wingdings" charset="0"/>
        <a:buChar char=""/>
        <a:defRPr sz="20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Wingdings" charset="0"/>
        <a:buChar char="§"/>
        <a:defRPr>
          <a:solidFill>
            <a:schemeClr val="tx1"/>
          </a:solidFill>
          <a:latin typeface="+mn-lt"/>
          <a:ea typeface="Arial" charset="0"/>
          <a:cs typeface="+mn-cs"/>
        </a:defRPr>
      </a:lvl2pPr>
      <a:lvl3pPr marL="1143000" indent="-228600" algn="l" rtl="0" eaLnBrk="0" fontAlgn="base" hangingPunct="0">
        <a:spcBef>
          <a:spcPct val="20000"/>
        </a:spcBef>
        <a:spcAft>
          <a:spcPct val="0"/>
        </a:spcAft>
        <a:buFont typeface="Wingdings" charset="0"/>
        <a:buChar char="§"/>
        <a:defRPr sz="1600">
          <a:solidFill>
            <a:schemeClr val="tx1"/>
          </a:solidFill>
          <a:latin typeface="+mn-lt"/>
          <a:ea typeface="Arial" charset="0"/>
          <a:cs typeface="+mn-cs"/>
        </a:defRPr>
      </a:lvl3pPr>
      <a:lvl4pPr marL="1600200" indent="-228600" algn="l" rtl="0" eaLnBrk="0" fontAlgn="base" hangingPunct="0">
        <a:spcBef>
          <a:spcPct val="20000"/>
        </a:spcBef>
        <a:spcAft>
          <a:spcPct val="0"/>
        </a:spcAft>
        <a:buFont typeface="Wingdings" charset="0"/>
        <a:buChar char="§"/>
        <a:defRPr sz="1400">
          <a:solidFill>
            <a:schemeClr val="tx1"/>
          </a:solidFill>
          <a:latin typeface="+mn-lt"/>
          <a:ea typeface="Arial" charset="0"/>
          <a:cs typeface="+mn-cs"/>
        </a:defRPr>
      </a:lvl4pPr>
      <a:lvl5pPr marL="2057400" indent="-228600" algn="l" rtl="0" eaLnBrk="0" fontAlgn="base" hangingPunct="0">
        <a:spcBef>
          <a:spcPct val="20000"/>
        </a:spcBef>
        <a:spcAft>
          <a:spcPct val="0"/>
        </a:spcAft>
        <a:buFont typeface="Wingdings" charset="0"/>
        <a:buChar char="§"/>
        <a:defRPr sz="1000">
          <a:solidFill>
            <a:schemeClr val="tx1"/>
          </a:solidFill>
          <a:latin typeface="+mn-lt"/>
          <a:ea typeface="Arial" charset="0"/>
          <a:cs typeface="+mn-cs"/>
        </a:defRPr>
      </a:lvl5pPr>
      <a:lvl6pPr marL="2514600" indent="-228600" algn="l" rtl="0" fontAlgn="base">
        <a:spcBef>
          <a:spcPct val="20000"/>
        </a:spcBef>
        <a:spcAft>
          <a:spcPct val="0"/>
        </a:spcAft>
        <a:buFont typeface="Wingdings" pitchFamily="2" charset="2"/>
        <a:buChar char="§"/>
        <a:defRPr sz="1000">
          <a:solidFill>
            <a:schemeClr val="tx1"/>
          </a:solidFill>
          <a:latin typeface="+mn-lt"/>
          <a:cs typeface="+mn-cs"/>
        </a:defRPr>
      </a:lvl6pPr>
      <a:lvl7pPr marL="2971800" indent="-228600" algn="l" rtl="0" fontAlgn="base">
        <a:spcBef>
          <a:spcPct val="20000"/>
        </a:spcBef>
        <a:spcAft>
          <a:spcPct val="0"/>
        </a:spcAft>
        <a:buFont typeface="Wingdings" pitchFamily="2" charset="2"/>
        <a:buChar char="§"/>
        <a:defRPr sz="1000">
          <a:solidFill>
            <a:schemeClr val="tx1"/>
          </a:solidFill>
          <a:latin typeface="+mn-lt"/>
          <a:cs typeface="+mn-cs"/>
        </a:defRPr>
      </a:lvl7pPr>
      <a:lvl8pPr marL="3429000" indent="-228600" algn="l" rtl="0" fontAlgn="base">
        <a:spcBef>
          <a:spcPct val="20000"/>
        </a:spcBef>
        <a:spcAft>
          <a:spcPct val="0"/>
        </a:spcAft>
        <a:buFont typeface="Wingdings" pitchFamily="2" charset="2"/>
        <a:buChar char="§"/>
        <a:defRPr sz="1000">
          <a:solidFill>
            <a:schemeClr val="tx1"/>
          </a:solidFill>
          <a:latin typeface="+mn-lt"/>
          <a:cs typeface="+mn-cs"/>
        </a:defRPr>
      </a:lvl8pPr>
      <a:lvl9pPr marL="3886200" indent="-228600" algn="l" rtl="0" fontAlgn="base">
        <a:spcBef>
          <a:spcPct val="20000"/>
        </a:spcBef>
        <a:spcAft>
          <a:spcPct val="0"/>
        </a:spcAft>
        <a:buFont typeface="Wingdings" pitchFamily="2" charset="2"/>
        <a:buChar char="§"/>
        <a:defRPr sz="1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22" descr="BCS_Str_RGB_3425"/>
          <p:cNvPicPr>
            <a:picLocks noChangeAspect="1" noChangeArrowheads="1"/>
          </p:cNvPicPr>
          <p:nvPr/>
        </p:nvPicPr>
        <p:blipFill>
          <a:blip r:embed="rId13" cstate="email">
            <a:extLst>
              <a:ext uri="{28A0092B-C50C-407E-A947-70E740481C1C}">
                <a14:useLocalDpi xmlns:a14="http://schemas.microsoft.com/office/drawing/2010/main" xmlns="" val="0"/>
              </a:ext>
            </a:extLst>
          </a:blip>
          <a:srcRect l="11067" t="27124" r="11234" b="22876"/>
          <a:stretch>
            <a:fillRect/>
          </a:stretch>
        </p:blipFill>
        <p:spPr bwMode="auto">
          <a:xfrm>
            <a:off x="7127875" y="395288"/>
            <a:ext cx="1570038" cy="41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3" name="Picture 15" descr="BCS_Master_RGB"/>
          <p:cNvPicPr>
            <a:picLocks noChangeAspect="1" noChangeArrowheads="1"/>
          </p:cNvPicPr>
          <p:nvPr/>
        </p:nvPicPr>
        <p:blipFill>
          <a:blip r:embed="rId14" cstate="email">
            <a:extLst>
              <a:ext uri="{28A0092B-C50C-407E-A947-70E740481C1C}">
                <a14:useLocalDpi xmlns:a14="http://schemas.microsoft.com/office/drawing/2010/main" xmlns="" val="0"/>
              </a:ext>
            </a:extLst>
          </a:blip>
          <a:srcRect l="17111" t="14528" r="16333" b="13869"/>
          <a:stretch>
            <a:fillRect/>
          </a:stretch>
        </p:blipFill>
        <p:spPr bwMode="auto">
          <a:xfrm>
            <a:off x="214313" y="209550"/>
            <a:ext cx="919162" cy="116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4" name="Rectangle 2"/>
          <p:cNvSpPr>
            <a:spLocks noGrp="1" noChangeArrowheads="1"/>
          </p:cNvSpPr>
          <p:nvPr>
            <p:ph type="title"/>
          </p:nvPr>
        </p:nvSpPr>
        <p:spPr bwMode="auto">
          <a:xfrm>
            <a:off x="406400" y="508000"/>
            <a:ext cx="5535613" cy="327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25605" name="Rectangle 3"/>
          <p:cNvSpPr>
            <a:spLocks noGrp="1" noChangeArrowheads="1"/>
          </p:cNvSpPr>
          <p:nvPr>
            <p:ph type="body" idx="1"/>
          </p:nvPr>
        </p:nvSpPr>
        <p:spPr bwMode="auto">
          <a:xfrm>
            <a:off x="423863" y="1516063"/>
            <a:ext cx="8262937" cy="4406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Rectangle 4"/>
          <p:cNvSpPr>
            <a:spLocks noGrp="1" noChangeArrowheads="1"/>
          </p:cNvSpPr>
          <p:nvPr>
            <p:ph type="dt" sz="half" idx="2"/>
          </p:nvPr>
        </p:nvSpPr>
        <p:spPr bwMode="auto">
          <a:xfrm>
            <a:off x="685800" y="6754813"/>
            <a:ext cx="1905000" cy="1016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0" rIns="0" bIns="0" numCol="1" anchor="ctr" anchorCtr="1" compatLnSpc="1">
            <a:prstTxWarp prst="textNoShape">
              <a:avLst/>
            </a:prstTxWarp>
          </a:bodyPr>
          <a:lstStyle>
            <a:lvl1pPr algn="ctr">
              <a:defRPr sz="600">
                <a:ea typeface="+mn-ea"/>
                <a:cs typeface="+mn-cs"/>
              </a:defRPr>
            </a:lvl1pPr>
          </a:lstStyle>
          <a:p>
            <a:pPr>
              <a:defRPr/>
            </a:pPr>
            <a:endParaRPr lang="en-GB"/>
          </a:p>
        </p:txBody>
      </p:sp>
      <p:sp>
        <p:nvSpPr>
          <p:cNvPr id="14" name="Slide Number Placeholder 13"/>
          <p:cNvSpPr>
            <a:spLocks noGrp="1" noChangeArrowheads="1"/>
          </p:cNvSpPr>
          <p:nvPr>
            <p:ph type="sldNum" sz="quarter" idx="4"/>
          </p:nvPr>
        </p:nvSpPr>
        <p:spPr bwMode="auto">
          <a:xfrm>
            <a:off x="6553200" y="6754813"/>
            <a:ext cx="1905000" cy="1016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0" rIns="0" bIns="0" numCol="1" anchor="ctr" anchorCtr="1" compatLnSpc="1">
            <a:prstTxWarp prst="textNoShape">
              <a:avLst/>
            </a:prstTxWarp>
          </a:bodyPr>
          <a:lstStyle>
            <a:lvl1pPr algn="ctr">
              <a:defRPr sz="600"/>
            </a:lvl1pPr>
          </a:lstStyle>
          <a:p>
            <a:pPr>
              <a:defRPr/>
            </a:pPr>
            <a:fld id="{062A0109-7C12-294F-AC7D-6022B9C04E7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hf hdr="0" dt="0"/>
  <p:txStyles>
    <p:titleStyle>
      <a:lvl1pPr algn="l" rtl="0" eaLnBrk="0" fontAlgn="base" hangingPunct="0">
        <a:lnSpc>
          <a:spcPct val="95000"/>
        </a:lnSpc>
        <a:spcBef>
          <a:spcPct val="0"/>
        </a:spcBef>
        <a:spcAft>
          <a:spcPct val="0"/>
        </a:spcAft>
        <a:defRPr sz="2400">
          <a:solidFill>
            <a:schemeClr val="tx2"/>
          </a:solidFill>
          <a:latin typeface="+mj-lt"/>
          <a:ea typeface="MS PGothic" pitchFamily="34" charset="-128"/>
          <a:cs typeface="MS PGothic" charset="0"/>
        </a:defRPr>
      </a:lvl1pPr>
      <a:lvl2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2pPr>
      <a:lvl3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3pPr>
      <a:lvl4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4pPr>
      <a:lvl5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5pPr>
      <a:lvl6pPr marL="457200" algn="l" rtl="0" fontAlgn="base">
        <a:lnSpc>
          <a:spcPct val="95000"/>
        </a:lnSpc>
        <a:spcBef>
          <a:spcPct val="0"/>
        </a:spcBef>
        <a:spcAft>
          <a:spcPct val="0"/>
        </a:spcAft>
        <a:defRPr sz="2400">
          <a:solidFill>
            <a:schemeClr val="tx2"/>
          </a:solidFill>
          <a:latin typeface="Arial" charset="0"/>
          <a:ea typeface="ＭＳ Ｐゴシック" pitchFamily="34" charset="-128"/>
        </a:defRPr>
      </a:lvl6pPr>
      <a:lvl7pPr marL="914400" algn="l" rtl="0" fontAlgn="base">
        <a:lnSpc>
          <a:spcPct val="95000"/>
        </a:lnSpc>
        <a:spcBef>
          <a:spcPct val="0"/>
        </a:spcBef>
        <a:spcAft>
          <a:spcPct val="0"/>
        </a:spcAft>
        <a:defRPr sz="2400">
          <a:solidFill>
            <a:schemeClr val="tx2"/>
          </a:solidFill>
          <a:latin typeface="Arial" charset="0"/>
          <a:ea typeface="ＭＳ Ｐゴシック" pitchFamily="34" charset="-128"/>
        </a:defRPr>
      </a:lvl7pPr>
      <a:lvl8pPr marL="1371600" algn="l" rtl="0" fontAlgn="base">
        <a:lnSpc>
          <a:spcPct val="95000"/>
        </a:lnSpc>
        <a:spcBef>
          <a:spcPct val="0"/>
        </a:spcBef>
        <a:spcAft>
          <a:spcPct val="0"/>
        </a:spcAft>
        <a:defRPr sz="2400">
          <a:solidFill>
            <a:schemeClr val="tx2"/>
          </a:solidFill>
          <a:latin typeface="Arial" charset="0"/>
          <a:ea typeface="ＭＳ Ｐゴシック" pitchFamily="34" charset="-128"/>
        </a:defRPr>
      </a:lvl8pPr>
      <a:lvl9pPr marL="1828800" algn="l" rtl="0" fontAlgn="base">
        <a:lnSpc>
          <a:spcPct val="95000"/>
        </a:lnSpc>
        <a:spcBef>
          <a:spcPct val="0"/>
        </a:spcBef>
        <a:spcAft>
          <a:spcPct val="0"/>
        </a:spcAft>
        <a:defRPr sz="2400">
          <a:solidFill>
            <a:schemeClr val="tx2"/>
          </a:solidFill>
          <a:latin typeface="Arial" charset="0"/>
          <a:ea typeface="ＭＳ Ｐゴシック" pitchFamily="34" charset="-128"/>
        </a:defRPr>
      </a:lvl9pPr>
    </p:titleStyle>
    <p:body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fontAlgn="base">
        <a:spcBef>
          <a:spcPct val="0"/>
        </a:spcBef>
        <a:spcAft>
          <a:spcPct val="40000"/>
        </a:spcAft>
        <a:buChar char="-"/>
        <a:defRPr sz="1600">
          <a:solidFill>
            <a:schemeClr val="tx1"/>
          </a:solidFill>
          <a:latin typeface="+mn-lt"/>
          <a:ea typeface="+mn-ea"/>
        </a:defRPr>
      </a:lvl6pPr>
      <a:lvl7pPr marL="1812925" indent="-152400" algn="l" rtl="0" fontAlgn="base">
        <a:spcBef>
          <a:spcPct val="0"/>
        </a:spcBef>
        <a:spcAft>
          <a:spcPct val="40000"/>
        </a:spcAft>
        <a:buChar char="-"/>
        <a:defRPr sz="1600">
          <a:solidFill>
            <a:schemeClr val="tx1"/>
          </a:solidFill>
          <a:latin typeface="+mn-lt"/>
          <a:ea typeface="+mn-ea"/>
        </a:defRPr>
      </a:lvl7pPr>
      <a:lvl8pPr marL="2270125" indent="-152400" algn="l" rtl="0" fontAlgn="base">
        <a:spcBef>
          <a:spcPct val="0"/>
        </a:spcBef>
        <a:spcAft>
          <a:spcPct val="40000"/>
        </a:spcAft>
        <a:buChar char="-"/>
        <a:defRPr sz="1600">
          <a:solidFill>
            <a:schemeClr val="tx1"/>
          </a:solidFill>
          <a:latin typeface="+mn-lt"/>
          <a:ea typeface="+mn-ea"/>
        </a:defRPr>
      </a:lvl8pPr>
      <a:lvl9pPr marL="2727325" indent="-152400" algn="l" rtl="0" fontAlgn="base">
        <a:spcBef>
          <a:spcPct val="0"/>
        </a:spcBef>
        <a:spcAft>
          <a:spcPct val="4000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890" name="Picture 29" descr="Green-Swoosh_RGB_Flipped_Cropped"/>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995863" y="442913"/>
            <a:ext cx="36957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1" name="Picture 19" descr="BCS_Master_H_RGB"/>
          <p:cNvPicPr>
            <a:picLocks noChangeAspect="1" noChangeArrowheads="1"/>
          </p:cNvPicPr>
          <p:nvPr/>
        </p:nvPicPr>
        <p:blipFill>
          <a:blip r:embed="rId15" cstate="email">
            <a:extLst>
              <a:ext uri="{28A0092B-C50C-407E-A947-70E740481C1C}">
                <a14:useLocalDpi xmlns:a14="http://schemas.microsoft.com/office/drawing/2010/main" xmlns="" val="0"/>
              </a:ext>
            </a:extLst>
          </a:blip>
          <a:srcRect/>
          <a:stretch>
            <a:fillRect/>
          </a:stretch>
        </p:blipFill>
        <p:spPr bwMode="auto">
          <a:xfrm>
            <a:off x="354013" y="6221413"/>
            <a:ext cx="1611312" cy="498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2" name="Line 8"/>
          <p:cNvSpPr>
            <a:spLocks noChangeShapeType="1"/>
          </p:cNvSpPr>
          <p:nvPr/>
        </p:nvSpPr>
        <p:spPr bwMode="auto">
          <a:xfrm>
            <a:off x="430213" y="1258888"/>
            <a:ext cx="8261350" cy="0"/>
          </a:xfrm>
          <a:prstGeom prst="line">
            <a:avLst/>
          </a:prstGeom>
          <a:noFill/>
          <a:ln w="12700">
            <a:solidFill>
              <a:schemeClr val="tx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93" name="Line 9"/>
          <p:cNvSpPr>
            <a:spLocks noChangeShapeType="1"/>
          </p:cNvSpPr>
          <p:nvPr/>
        </p:nvSpPr>
        <p:spPr bwMode="auto">
          <a:xfrm>
            <a:off x="430213" y="439738"/>
            <a:ext cx="8261350" cy="0"/>
          </a:xfrm>
          <a:prstGeom prst="line">
            <a:avLst/>
          </a:prstGeom>
          <a:noFill/>
          <a:ln w="12700">
            <a:solidFill>
              <a:schemeClr val="tx2"/>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94" name="Line 10"/>
          <p:cNvSpPr>
            <a:spLocks noChangeShapeType="1"/>
          </p:cNvSpPr>
          <p:nvPr/>
        </p:nvSpPr>
        <p:spPr bwMode="auto">
          <a:xfrm>
            <a:off x="430213" y="6229350"/>
            <a:ext cx="8261350" cy="0"/>
          </a:xfrm>
          <a:prstGeom prst="line">
            <a:avLst/>
          </a:prstGeom>
          <a:noFill/>
          <a:ln w="6350">
            <a:solidFill>
              <a:srgbClr val="464748"/>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95" name="Rectangle 2"/>
          <p:cNvSpPr>
            <a:spLocks noGrp="1" noChangeArrowheads="1"/>
          </p:cNvSpPr>
          <p:nvPr>
            <p:ph type="title"/>
          </p:nvPr>
        </p:nvSpPr>
        <p:spPr bwMode="auto">
          <a:xfrm>
            <a:off x="406400" y="508000"/>
            <a:ext cx="5535613" cy="327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37896" name="Rectangle 3"/>
          <p:cNvSpPr>
            <a:spLocks noGrp="1" noChangeArrowheads="1"/>
          </p:cNvSpPr>
          <p:nvPr>
            <p:ph type="body" idx="1"/>
          </p:nvPr>
        </p:nvSpPr>
        <p:spPr bwMode="auto">
          <a:xfrm>
            <a:off x="423863" y="1516063"/>
            <a:ext cx="8262937" cy="4406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4"/>
          <p:cNvSpPr>
            <a:spLocks noGrp="1" noChangeArrowheads="1"/>
          </p:cNvSpPr>
          <p:nvPr>
            <p:ph type="dt" sz="half" idx="2"/>
          </p:nvPr>
        </p:nvSpPr>
        <p:spPr bwMode="auto">
          <a:xfrm>
            <a:off x="685800" y="6742113"/>
            <a:ext cx="1905000" cy="1143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0" rIns="0" bIns="0" numCol="1" anchor="ctr" anchorCtr="1" compatLnSpc="1">
            <a:prstTxWarp prst="textNoShape">
              <a:avLst/>
            </a:prstTxWarp>
          </a:bodyPr>
          <a:lstStyle>
            <a:lvl1pPr>
              <a:defRPr sz="600">
                <a:ea typeface="+mn-ea"/>
                <a:cs typeface="+mn-cs"/>
              </a:defRPr>
            </a:lvl1pPr>
          </a:lstStyle>
          <a:p>
            <a:pPr>
              <a:defRPr/>
            </a:pPr>
            <a:endParaRPr lang="en-GB"/>
          </a:p>
        </p:txBody>
      </p:sp>
      <p:sp>
        <p:nvSpPr>
          <p:cNvPr id="12" name="Rectangle 5"/>
          <p:cNvSpPr>
            <a:spLocks noGrp="1" noChangeArrowheads="1"/>
          </p:cNvSpPr>
          <p:nvPr>
            <p:ph type="ftr" sz="quarter" idx="3"/>
          </p:nvPr>
        </p:nvSpPr>
        <p:spPr>
          <a:xfrm>
            <a:off x="6510338" y="6288088"/>
            <a:ext cx="2009775" cy="182562"/>
          </a:xfrm>
          <a:prstGeom prst="rect">
            <a:avLst/>
          </a:prstGeom>
        </p:spPr>
        <p:txBody>
          <a:bodyPr/>
          <a:lstStyle>
            <a:lvl1pPr>
              <a:defRPr>
                <a:latin typeface="+mn-lt"/>
                <a:ea typeface="ＭＳ Ｐゴシック" pitchFamily="34" charset="-128"/>
                <a:cs typeface="+mn-cs"/>
              </a:defRPr>
            </a:lvl1pPr>
          </a:lstStyle>
          <a:p>
            <a:pPr>
              <a:defRPr/>
            </a:pPr>
            <a:endParaRPr lang="en-GB"/>
          </a:p>
        </p:txBody>
      </p:sp>
      <p:sp>
        <p:nvSpPr>
          <p:cNvPr id="13" name="Rectangle 6"/>
          <p:cNvSpPr>
            <a:spLocks noGrp="1" noChangeArrowheads="1"/>
          </p:cNvSpPr>
          <p:nvPr>
            <p:ph type="sldNum" sz="quarter" idx="4"/>
          </p:nvPr>
        </p:nvSpPr>
        <p:spPr bwMode="auto">
          <a:xfrm>
            <a:off x="8566150" y="6316663"/>
            <a:ext cx="190500" cy="150812"/>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0" rIns="0" bIns="0" numCol="1" anchor="ctr" anchorCtr="1" compatLnSpc="1">
            <a:prstTxWarp prst="textNoShape">
              <a:avLst/>
            </a:prstTxWarp>
          </a:bodyPr>
          <a:lstStyle>
            <a:lvl1pPr algn="r">
              <a:defRPr sz="600" b="1"/>
            </a:lvl1pPr>
          </a:lstStyle>
          <a:p>
            <a:pPr>
              <a:defRPr/>
            </a:pPr>
            <a:fld id="{9E9D9D0C-EA50-6846-8C61-178A65AB4A8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hf hdr="0" dt="0"/>
  <p:txStyles>
    <p:titleStyle>
      <a:lvl1pPr algn="l" rtl="0" eaLnBrk="0" fontAlgn="base" hangingPunct="0">
        <a:lnSpc>
          <a:spcPct val="95000"/>
        </a:lnSpc>
        <a:spcBef>
          <a:spcPct val="0"/>
        </a:spcBef>
        <a:spcAft>
          <a:spcPct val="0"/>
        </a:spcAft>
        <a:defRPr sz="2400">
          <a:solidFill>
            <a:schemeClr val="tx2"/>
          </a:solidFill>
          <a:latin typeface="+mj-lt"/>
          <a:ea typeface="MS PGothic" pitchFamily="34" charset="-128"/>
          <a:cs typeface="MS PGothic" charset="0"/>
        </a:defRPr>
      </a:lvl1pPr>
      <a:lvl2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2pPr>
      <a:lvl3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3pPr>
      <a:lvl4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4pPr>
      <a:lvl5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5pPr>
      <a:lvl6pPr marL="4572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6pPr>
      <a:lvl7pPr marL="9144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7pPr>
      <a:lvl8pPr marL="13716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8pPr>
      <a:lvl9pPr marL="18288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9pPr>
    </p:titleStyle>
    <p:body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6.png"/><Relationship Id="rId4" Type="http://schemas.openxmlformats.org/officeDocument/2006/relationships/hyperlink" Target="mailto:liz.bacon@bcs.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35.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NULL"/></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jpe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NULL"/></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NUL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1.xml"/><Relationship Id="rId1" Type="http://schemas.openxmlformats.org/officeDocument/2006/relationships/slideLayout" Target="../slideLayouts/slideLayout35.xml"/><Relationship Id="rId5" Type="http://schemas.openxmlformats.org/officeDocument/2006/relationships/image" Target="NULL"/><Relationship Id="rId4" Type="http://schemas.openxmlformats.org/officeDocument/2006/relationships/image" Target="NULL"/></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3.xml"/><Relationship Id="rId1" Type="http://schemas.openxmlformats.org/officeDocument/2006/relationships/slideLayout" Target="../slideLayouts/slideLayout35.xml"/><Relationship Id="rId4" Type="http://schemas.openxmlformats.org/officeDocument/2006/relationships/image" Target="NULL"/></Relationships>
</file>

<file path=ppt/slides/_rels/slide2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35.xml"/><Relationship Id="rId5" Type="http://schemas.openxmlformats.org/officeDocument/2006/relationships/image" Target="../media/image16.jpeg"/><Relationship Id="rId4" Type="http://schemas.openxmlformats.org/officeDocument/2006/relationships/image" Target="NULL"/></Relationships>
</file>

<file path=ppt/slides/_rels/slide2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5.xml"/><Relationship Id="rId1" Type="http://schemas.openxmlformats.org/officeDocument/2006/relationships/slideLayout" Target="../slideLayouts/slideLayout35.xml"/><Relationship Id="rId5" Type="http://schemas.openxmlformats.org/officeDocument/2006/relationships/image" Target="NULL"/><Relationship Id="rId4" Type="http://schemas.openxmlformats.org/officeDocument/2006/relationships/image" Target="NULL"/></Relationships>
</file>

<file path=ppt/slides/_rels/slide2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NULL"/></Relationships>
</file>

<file path=ppt/slides/_rels/slide2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hyperlink" Target="http://eskills-vision.eu/home/" TargetMode="External"/><Relationship Id="rId2" Type="http://schemas.openxmlformats.org/officeDocument/2006/relationships/notesSlide" Target="../notesSlides/notesSlide30.xml"/><Relationship Id="rId1" Type="http://schemas.openxmlformats.org/officeDocument/2006/relationships/slideLayout" Target="../slideLayouts/slideLayout35.xml"/><Relationship Id="rId4" Type="http://schemas.openxmlformats.org/officeDocument/2006/relationships/hyperlink" Target="http://ec.europa.eu/enterprise/sectors/ict/files/eskills/insead_eleadership_en.pdf"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hyperlink" Target="http://www.sfia-online.org/about-sfia/" TargetMode="External"/><Relationship Id="rId7" Type="http://schemas.openxmlformats.org/officeDocument/2006/relationships/hyperlink" Target="http://www.cips.ca/node/56" TargetMode="External"/><Relationship Id="rId2" Type="http://schemas.openxmlformats.org/officeDocument/2006/relationships/notesSlide" Target="../notesSlides/notesSlide34.xml"/><Relationship Id="rId1" Type="http://schemas.openxmlformats.org/officeDocument/2006/relationships/slideLayout" Target="../slideLayouts/slideLayout35.xml"/><Relationship Id="rId6" Type="http://schemas.openxmlformats.org/officeDocument/2006/relationships/hyperlink" Target="http://www.careeronestop.org/competencymodel/pyramid.aspx?IT=Y" TargetMode="External"/><Relationship Id="rId5" Type="http://schemas.openxmlformats.org/officeDocument/2006/relationships/hyperlink" Target="http://www.ipa.go.jp/english/humandev/forth.html" TargetMode="External"/><Relationship Id="rId4" Type="http://schemas.openxmlformats.org/officeDocument/2006/relationships/hyperlink" Target="http://www.ecompetences.eu/"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1202" name="Rectangle 4"/>
          <p:cNvSpPr>
            <a:spLocks noGrp="1" noChangeArrowheads="1"/>
          </p:cNvSpPr>
          <p:nvPr>
            <p:ph type="ctrTitle" idx="4294967295"/>
          </p:nvPr>
        </p:nvSpPr>
        <p:spPr>
          <a:xfrm>
            <a:off x="395459" y="1479753"/>
            <a:ext cx="7805738" cy="1128713"/>
          </a:xfrm>
        </p:spPr>
        <p:txBody>
          <a:bodyPr anchor="ctr"/>
          <a:lstStyle/>
          <a:p>
            <a:pPr algn="ctr"/>
            <a:r>
              <a:rPr lang="en-GB" sz="3600" b="1" dirty="0">
                <a:latin typeface="Arial" charset="0"/>
                <a:ea typeface="MS PGothic" charset="0"/>
              </a:rPr>
              <a:t>Harnessing the P</a:t>
            </a:r>
            <a:r>
              <a:rPr lang="en-GB" sz="3600" b="1" dirty="0" smtClean="0">
                <a:latin typeface="Arial" charset="0"/>
                <a:ea typeface="MS PGothic" charset="0"/>
              </a:rPr>
              <a:t>otential </a:t>
            </a:r>
            <a:r>
              <a:rPr lang="en-GB" sz="3600" b="1" dirty="0">
                <a:latin typeface="Arial" charset="0"/>
                <a:ea typeface="MS PGothic" charset="0"/>
              </a:rPr>
              <a:t>of  IT Professionals for </a:t>
            </a:r>
            <a:r>
              <a:rPr lang="en-GB" sz="3600" b="1" dirty="0" smtClean="0">
                <a:latin typeface="Arial" charset="0"/>
                <a:ea typeface="MS PGothic" charset="0"/>
              </a:rPr>
              <a:t>National Development</a:t>
            </a:r>
            <a:endParaRPr lang="en-GB" sz="3600" b="1" dirty="0">
              <a:latin typeface="Arial" charset="0"/>
              <a:ea typeface="MS PGothic" charset="0"/>
            </a:endParaRPr>
          </a:p>
        </p:txBody>
      </p:sp>
      <p:sp>
        <p:nvSpPr>
          <p:cNvPr id="51203" name="Rectangle 5"/>
          <p:cNvSpPr>
            <a:spLocks noGrp="1" noChangeArrowheads="1"/>
          </p:cNvSpPr>
          <p:nvPr>
            <p:ph type="subTitle" idx="4294967295"/>
          </p:nvPr>
        </p:nvSpPr>
        <p:spPr>
          <a:xfrm>
            <a:off x="3672590" y="3957959"/>
            <a:ext cx="5116539" cy="2675465"/>
          </a:xfrm>
        </p:spPr>
        <p:txBody>
          <a:bodyPr/>
          <a:lstStyle/>
          <a:p>
            <a:pPr marL="0" indent="0" eaLnBrk="1" hangingPunct="1">
              <a:spcAft>
                <a:spcPct val="0"/>
              </a:spcAft>
              <a:buFont typeface="Times" charset="0"/>
              <a:buNone/>
            </a:pPr>
            <a:r>
              <a:rPr lang="en-GB" sz="2800" b="1" dirty="0">
                <a:solidFill>
                  <a:schemeClr val="tx2"/>
                </a:solidFill>
                <a:latin typeface="Arial" charset="0"/>
                <a:ea typeface="MS PGothic" charset="0"/>
              </a:rPr>
              <a:t>Prof Liz </a:t>
            </a:r>
            <a:r>
              <a:rPr lang="en-GB" sz="2800" b="1" dirty="0" smtClean="0">
                <a:solidFill>
                  <a:schemeClr val="tx2"/>
                </a:solidFill>
                <a:latin typeface="Arial" charset="0"/>
                <a:ea typeface="MS PGothic" charset="0"/>
              </a:rPr>
              <a:t>Bacon</a:t>
            </a:r>
          </a:p>
          <a:p>
            <a:pPr marL="0" indent="0" eaLnBrk="1" hangingPunct="1">
              <a:spcAft>
                <a:spcPct val="0"/>
              </a:spcAft>
              <a:buFont typeface="Times" charset="0"/>
              <a:buNone/>
            </a:pPr>
            <a:r>
              <a:rPr lang="en-GB" sz="2800" b="1" dirty="0" smtClean="0">
                <a:solidFill>
                  <a:schemeClr val="tx2"/>
                </a:solidFill>
                <a:latin typeface="Arial" charset="0"/>
                <a:ea typeface="MS PGothic" charset="0"/>
              </a:rPr>
              <a:t>BCS </a:t>
            </a:r>
            <a:r>
              <a:rPr lang="en-GB" sz="2800" b="1" dirty="0">
                <a:solidFill>
                  <a:schemeClr val="tx2"/>
                </a:solidFill>
                <a:latin typeface="Arial" charset="0"/>
                <a:ea typeface="MS PGothic" charset="0"/>
              </a:rPr>
              <a:t>President</a:t>
            </a:r>
          </a:p>
          <a:p>
            <a:pPr marL="0" indent="0" eaLnBrk="1" hangingPunct="1">
              <a:spcAft>
                <a:spcPct val="0"/>
              </a:spcAft>
              <a:buFont typeface="Times" charset="0"/>
              <a:buNone/>
            </a:pPr>
            <a:r>
              <a:rPr lang="en-GB" sz="2200" dirty="0">
                <a:solidFill>
                  <a:srgbClr val="006941"/>
                </a:solidFill>
                <a:latin typeface="Arial" charset="0"/>
                <a:ea typeface="MS PGothic" charset="0"/>
                <a:hlinkClick r:id="rId4"/>
              </a:rPr>
              <a:t>liz.bacon@bcs.org</a:t>
            </a:r>
            <a:endParaRPr lang="en-GB" sz="2200" dirty="0">
              <a:solidFill>
                <a:srgbClr val="006941"/>
              </a:solidFill>
              <a:latin typeface="Arial" charset="0"/>
              <a:ea typeface="MS PGothic" charset="0"/>
            </a:endParaRPr>
          </a:p>
          <a:p>
            <a:pPr marL="0" indent="0" eaLnBrk="1" hangingPunct="1">
              <a:spcAft>
                <a:spcPct val="0"/>
              </a:spcAft>
              <a:buNone/>
            </a:pPr>
            <a:r>
              <a:rPr lang="en-GB" sz="2400" dirty="0" smtClean="0">
                <a:solidFill>
                  <a:schemeClr val="tx2"/>
                </a:solidFill>
                <a:latin typeface="Arial" charset="0"/>
                <a:ea typeface="MS PGothic" charset="0"/>
              </a:rPr>
              <a:t>       @</a:t>
            </a:r>
            <a:r>
              <a:rPr lang="en-GB" sz="2400" dirty="0" err="1">
                <a:solidFill>
                  <a:schemeClr val="tx2"/>
                </a:solidFill>
                <a:latin typeface="Arial" charset="0"/>
                <a:ea typeface="MS PGothic" charset="0"/>
              </a:rPr>
              <a:t>BCSPres</a:t>
            </a:r>
            <a:endParaRPr lang="en-GB" sz="2400" dirty="0">
              <a:solidFill>
                <a:schemeClr val="tx2"/>
              </a:solidFill>
              <a:latin typeface="Arial" charset="0"/>
              <a:ea typeface="MS PGothic" charset="0"/>
            </a:endParaRPr>
          </a:p>
          <a:p>
            <a:pPr marL="0" indent="0" eaLnBrk="1" hangingPunct="1">
              <a:spcAft>
                <a:spcPct val="0"/>
              </a:spcAft>
              <a:buFont typeface="Times" charset="0"/>
              <a:buNone/>
            </a:pPr>
            <a:endParaRPr lang="en-GB" sz="2200" dirty="0">
              <a:solidFill>
                <a:schemeClr val="tx2"/>
              </a:solidFill>
              <a:latin typeface="Arial" charset="0"/>
              <a:ea typeface="MS PGothic" charset="0"/>
            </a:endParaRPr>
          </a:p>
          <a:p>
            <a:pPr marL="0" indent="0" eaLnBrk="1" hangingPunct="1">
              <a:spcAft>
                <a:spcPct val="0"/>
              </a:spcAft>
              <a:buFont typeface="Times" charset="0"/>
              <a:buNone/>
            </a:pPr>
            <a:r>
              <a:rPr lang="en-GB" sz="2200" b="1" dirty="0">
                <a:solidFill>
                  <a:schemeClr val="tx2"/>
                </a:solidFill>
                <a:latin typeface="Arial" charset="0"/>
                <a:ea typeface="MS PGothic" charset="0"/>
              </a:rPr>
              <a:t>Deputy Pro </a:t>
            </a:r>
            <a:r>
              <a:rPr lang="en-GB" sz="2200" b="1" dirty="0" smtClean="0">
                <a:solidFill>
                  <a:schemeClr val="tx2"/>
                </a:solidFill>
                <a:latin typeface="Arial" charset="0"/>
                <a:ea typeface="MS PGothic" charset="0"/>
              </a:rPr>
              <a:t>Vice-Chancellor</a:t>
            </a:r>
          </a:p>
          <a:p>
            <a:pPr marL="0" indent="0" eaLnBrk="1" hangingPunct="1">
              <a:spcAft>
                <a:spcPct val="0"/>
              </a:spcAft>
              <a:buFont typeface="Times" charset="0"/>
              <a:buNone/>
            </a:pPr>
            <a:r>
              <a:rPr lang="en-GB" sz="2200" b="1" dirty="0" smtClean="0">
                <a:solidFill>
                  <a:schemeClr val="tx2"/>
                </a:solidFill>
                <a:latin typeface="Arial" charset="0"/>
                <a:ea typeface="MS PGothic" charset="0"/>
              </a:rPr>
              <a:t>University </a:t>
            </a:r>
            <a:r>
              <a:rPr lang="en-GB" sz="2200" b="1" dirty="0">
                <a:solidFill>
                  <a:schemeClr val="tx2"/>
                </a:solidFill>
                <a:latin typeface="Arial" charset="0"/>
                <a:ea typeface="MS PGothic" charset="0"/>
              </a:rPr>
              <a:t>of Greenwich, </a:t>
            </a:r>
            <a:r>
              <a:rPr lang="en-GB" sz="2200" b="1" dirty="0" smtClean="0">
                <a:solidFill>
                  <a:schemeClr val="tx2"/>
                </a:solidFill>
                <a:latin typeface="Arial" charset="0"/>
                <a:ea typeface="MS PGothic" charset="0"/>
              </a:rPr>
              <a:t>London</a:t>
            </a:r>
          </a:p>
          <a:p>
            <a:pPr marL="0" indent="0" eaLnBrk="1" hangingPunct="1">
              <a:spcAft>
                <a:spcPct val="0"/>
              </a:spcAft>
              <a:buFont typeface="Times" charset="0"/>
              <a:buNone/>
            </a:pPr>
            <a:r>
              <a:rPr lang="en-GB" sz="2200" b="1" dirty="0" smtClean="0">
                <a:solidFill>
                  <a:schemeClr val="tx2"/>
                </a:solidFill>
                <a:latin typeface="Arial" charset="0"/>
                <a:ea typeface="MS PGothic" charset="0"/>
                <a:cs typeface="Arial" charset="0"/>
              </a:rPr>
              <a:t>e.bacon@gre.ac.uk</a:t>
            </a:r>
            <a:endParaRPr lang="en-GB" sz="2200" b="1" dirty="0">
              <a:latin typeface="Arial" charset="0"/>
              <a:ea typeface="MS PGothic" charset="0"/>
              <a:cs typeface="Arial" charset="0"/>
            </a:endParaRPr>
          </a:p>
          <a:p>
            <a:pPr marL="0" indent="0" eaLnBrk="1" hangingPunct="1">
              <a:spcAft>
                <a:spcPct val="0"/>
              </a:spcAft>
              <a:buFont typeface="Times" charset="0"/>
              <a:buNone/>
            </a:pPr>
            <a:r>
              <a:rPr lang="en-GB" sz="1800" dirty="0">
                <a:solidFill>
                  <a:schemeClr val="tx2"/>
                </a:solidFill>
                <a:latin typeface="Arial" charset="0"/>
                <a:ea typeface="MS PGothic" charset="0"/>
              </a:rPr>
              <a:t>        </a:t>
            </a:r>
          </a:p>
          <a:p>
            <a:pPr marL="0" indent="0" eaLnBrk="1" hangingPunct="1">
              <a:spcAft>
                <a:spcPct val="0"/>
              </a:spcAft>
              <a:buFont typeface="Times" charset="0"/>
              <a:buNone/>
            </a:pPr>
            <a:r>
              <a:rPr lang="en-GB" sz="1800" dirty="0">
                <a:solidFill>
                  <a:schemeClr val="tx2"/>
                </a:solidFill>
                <a:latin typeface="Arial" charset="0"/>
                <a:ea typeface="MS PGothic" charset="0"/>
              </a:rPr>
              <a:t>         </a:t>
            </a:r>
            <a:endParaRPr lang="en-GB" sz="2400" dirty="0">
              <a:solidFill>
                <a:schemeClr val="tx2"/>
              </a:solidFill>
              <a:latin typeface="Arial" charset="0"/>
              <a:ea typeface="MS PGothic" charset="0"/>
            </a:endParaRPr>
          </a:p>
        </p:txBody>
      </p:sp>
      <p:pic>
        <p:nvPicPr>
          <p:cNvPr id="51204" name="Picture 6"/>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3714277" y="5190830"/>
            <a:ext cx="446087" cy="444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48007"/>
            <a:ext cx="8229600" cy="4846417"/>
          </a:xfrm>
        </p:spPr>
        <p:txBody>
          <a:bodyPr/>
          <a:lstStyle/>
          <a:p>
            <a:pPr>
              <a:spcAft>
                <a:spcPts val="1200"/>
              </a:spcAft>
            </a:pPr>
            <a:r>
              <a:rPr lang="en-GB" sz="2800" b="1" dirty="0" smtClean="0">
                <a:solidFill>
                  <a:schemeClr val="tx1">
                    <a:lumMod val="75000"/>
                  </a:schemeClr>
                </a:solidFill>
                <a:latin typeface="Arial" charset="0"/>
                <a:ea typeface="MS PGothic" charset="0"/>
                <a:cs typeface="Arial" charset="0"/>
              </a:rPr>
              <a:t>IT Professional of the future needs to know:</a:t>
            </a:r>
          </a:p>
          <a:p>
            <a:pPr lvl="1">
              <a:spcAft>
                <a:spcPts val="1200"/>
              </a:spcAft>
            </a:pPr>
            <a:r>
              <a:rPr lang="en-GB" sz="2800" b="1" dirty="0">
                <a:solidFill>
                  <a:srgbClr val="00B050"/>
                </a:solidFill>
                <a:latin typeface="Arial" charset="0"/>
                <a:ea typeface="MS PGothic" charset="0"/>
                <a:cs typeface="Arial" charset="0"/>
              </a:rPr>
              <a:t>Impact / Potential of IT</a:t>
            </a:r>
          </a:p>
          <a:p>
            <a:pPr lvl="1">
              <a:spcAft>
                <a:spcPts val="1200"/>
              </a:spcAft>
            </a:pPr>
            <a:r>
              <a:rPr lang="en-GB" sz="2800" b="1" dirty="0">
                <a:solidFill>
                  <a:srgbClr val="00B050"/>
                </a:solidFill>
                <a:latin typeface="Arial" charset="0"/>
                <a:ea typeface="MS PGothic" charset="0"/>
                <a:cs typeface="Arial" charset="0"/>
              </a:rPr>
              <a:t>Trends</a:t>
            </a:r>
          </a:p>
          <a:p>
            <a:pPr>
              <a:spcAft>
                <a:spcPts val="1200"/>
              </a:spcAft>
            </a:pPr>
            <a:r>
              <a:rPr lang="en-GB" sz="2800" b="1" dirty="0">
                <a:solidFill>
                  <a:schemeClr val="tx1">
                    <a:lumMod val="75000"/>
                  </a:schemeClr>
                </a:solidFill>
                <a:latin typeface="Arial" charset="0"/>
                <a:ea typeface="MS PGothic" charset="0"/>
                <a:cs typeface="Arial" charset="0"/>
              </a:rPr>
              <a:t>IT </a:t>
            </a:r>
            <a:r>
              <a:rPr lang="en-GB" sz="2800" b="1" dirty="0" smtClean="0">
                <a:solidFill>
                  <a:schemeClr val="tx1">
                    <a:lumMod val="75000"/>
                  </a:schemeClr>
                </a:solidFill>
                <a:latin typeface="Arial" charset="0"/>
                <a:ea typeface="MS PGothic" charset="0"/>
                <a:cs typeface="Arial" charset="0"/>
              </a:rPr>
              <a:t>professional workforce:</a:t>
            </a:r>
          </a:p>
          <a:p>
            <a:pPr lvl="1">
              <a:spcAft>
                <a:spcPts val="600"/>
              </a:spcAft>
            </a:pPr>
            <a:r>
              <a:rPr lang="en-GB" sz="2800" b="1" dirty="0" smtClean="0">
                <a:solidFill>
                  <a:srgbClr val="00B050"/>
                </a:solidFill>
                <a:latin typeface="Arial" charset="0"/>
                <a:ea typeface="MS PGothic" charset="0"/>
                <a:cs typeface="Arial" charset="0"/>
              </a:rPr>
              <a:t>Skills shortages</a:t>
            </a:r>
            <a:endParaRPr lang="en-GB" sz="2800" b="1" dirty="0">
              <a:solidFill>
                <a:srgbClr val="00B050"/>
              </a:solidFill>
              <a:latin typeface="Arial" charset="0"/>
              <a:ea typeface="MS PGothic" charset="0"/>
              <a:cs typeface="Arial" charset="0"/>
            </a:endParaRPr>
          </a:p>
          <a:p>
            <a:pPr lvl="1">
              <a:spcAft>
                <a:spcPts val="600"/>
              </a:spcAft>
            </a:pPr>
            <a:r>
              <a:rPr lang="en-GB" sz="2800" b="1" dirty="0">
                <a:solidFill>
                  <a:srgbClr val="00B050"/>
                </a:solidFill>
                <a:latin typeface="Arial" charset="0"/>
                <a:ea typeface="MS PGothic" charset="0"/>
                <a:cs typeface="Arial" charset="0"/>
              </a:rPr>
              <a:t>e-Leadership</a:t>
            </a:r>
          </a:p>
          <a:p>
            <a:pPr lvl="1">
              <a:spcAft>
                <a:spcPts val="600"/>
              </a:spcAft>
            </a:pPr>
            <a:r>
              <a:rPr lang="en-GB" sz="2800" b="1" dirty="0" smtClean="0">
                <a:solidFill>
                  <a:srgbClr val="00B050"/>
                </a:solidFill>
                <a:latin typeface="Arial" charset="0"/>
                <a:ea typeface="MS PGothic" charset="0"/>
                <a:cs typeface="Arial" charset="0"/>
              </a:rPr>
              <a:t>BCS </a:t>
            </a:r>
          </a:p>
          <a:p>
            <a:pPr lvl="1">
              <a:spcAft>
                <a:spcPts val="600"/>
              </a:spcAft>
            </a:pPr>
            <a:r>
              <a:rPr lang="en-GB" sz="2800" b="1" dirty="0" smtClean="0">
                <a:solidFill>
                  <a:srgbClr val="00B050"/>
                </a:solidFill>
                <a:latin typeface="Arial" charset="0"/>
                <a:ea typeface="MS PGothic" charset="0"/>
                <a:cs typeface="Arial" charset="0"/>
              </a:rPr>
              <a:t>Education</a:t>
            </a:r>
          </a:p>
          <a:p>
            <a:pPr lvl="1">
              <a:spcAft>
                <a:spcPts val="600"/>
              </a:spcAft>
            </a:pPr>
            <a:r>
              <a:rPr lang="en-GB" sz="2800" b="1" dirty="0" smtClean="0">
                <a:solidFill>
                  <a:srgbClr val="00B050"/>
                </a:solidFill>
                <a:latin typeface="Arial" charset="0"/>
                <a:ea typeface="MS PGothic" charset="0"/>
                <a:cs typeface="Arial" charset="0"/>
              </a:rPr>
              <a:t>Women in Computing</a:t>
            </a:r>
            <a:endParaRPr lang="en-GB" sz="2800" b="1" dirty="0">
              <a:solidFill>
                <a:srgbClr val="00B050"/>
              </a:solidFill>
              <a:latin typeface="Arial" charset="0"/>
              <a:ea typeface="MS PGothic" charset="0"/>
              <a:cs typeface="Arial" charset="0"/>
            </a:endParaRPr>
          </a:p>
          <a:p>
            <a:pPr>
              <a:spcAft>
                <a:spcPts val="1200"/>
              </a:spcAft>
            </a:pPr>
            <a:endParaRPr lang="en-GB" sz="3600" b="1" dirty="0">
              <a:solidFill>
                <a:schemeClr val="tx1">
                  <a:lumMod val="75000"/>
                </a:schemeClr>
              </a:solidFill>
              <a:latin typeface="Arial" charset="0"/>
              <a:ea typeface="MS PGothic" charset="0"/>
              <a:cs typeface="Arial" charset="0"/>
            </a:endParaRPr>
          </a:p>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4800" b="1" dirty="0" smtClean="0">
                <a:latin typeface="Arial" charset="0"/>
                <a:ea typeface="MS PGothic" charset="0"/>
              </a:rPr>
              <a:t>Overview</a:t>
            </a: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pic>
        <p:nvPicPr>
          <p:cNvPr id="10" name="Picture 9" descr="C:\Users\ba06\AppData\Local\Microsoft\Windows\Temporary Internet Files\Content.IE5\XC7W73V3\MC900437547[1].wmf"/>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7341235" y="4469524"/>
            <a:ext cx="1802765" cy="1121410"/>
          </a:xfrm>
          <a:prstGeom prst="rect">
            <a:avLst/>
          </a:prstGeom>
          <a:noFill/>
          <a:ln>
            <a:noFill/>
          </a:ln>
        </p:spPr>
      </p:pic>
      <p:pic>
        <p:nvPicPr>
          <p:cNvPr id="1026" name="Picture 2" descr="http://www.imagesource.com/Doc/IS0/Media/TR5/e/4/c/7/13FJW0002RF.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925733" y="1933046"/>
            <a:ext cx="2218267" cy="165450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7318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7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78">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578">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694949"/>
          </a:xfrm>
        </p:spPr>
        <p:txBody>
          <a:bodyPr/>
          <a:lstStyle/>
          <a:p>
            <a:pPr>
              <a:spcAft>
                <a:spcPts val="600"/>
              </a:spcAft>
            </a:pPr>
            <a:r>
              <a:rPr lang="en-GB" sz="1800" b="1" dirty="0"/>
              <a:t>IDC</a:t>
            </a:r>
          </a:p>
          <a:p>
            <a:pPr>
              <a:spcAft>
                <a:spcPts val="600"/>
              </a:spcAft>
            </a:pPr>
            <a:r>
              <a:rPr lang="en-GB" sz="1800" b="1" dirty="0" err="1" smtClean="0"/>
              <a:t>Empirica</a:t>
            </a:r>
            <a:endParaRPr lang="en-GB" sz="1800" b="1" dirty="0" smtClean="0"/>
          </a:p>
          <a:p>
            <a:pPr>
              <a:spcAft>
                <a:spcPts val="600"/>
              </a:spcAft>
            </a:pPr>
            <a:r>
              <a:rPr lang="en-GB" sz="1800" b="1" dirty="0" err="1" smtClean="0"/>
              <a:t>Cepis</a:t>
            </a:r>
            <a:endParaRPr lang="en-GB" sz="1800" b="1" dirty="0"/>
          </a:p>
          <a:p>
            <a:pPr>
              <a:spcAft>
                <a:spcPts val="600"/>
              </a:spcAft>
            </a:pPr>
            <a:r>
              <a:rPr lang="en-GB" sz="1800" b="1" dirty="0" err="1" smtClean="0"/>
              <a:t>RightScale</a:t>
            </a:r>
            <a:r>
              <a:rPr lang="en-GB" sz="1800" b="1" dirty="0" smtClean="0"/>
              <a:t> </a:t>
            </a:r>
            <a:r>
              <a:rPr lang="en-GB" sz="1800" b="1" dirty="0"/>
              <a:t>2014 State of the Cloud </a:t>
            </a:r>
            <a:r>
              <a:rPr lang="en-GB" sz="1800" b="1" dirty="0" smtClean="0"/>
              <a:t>Report</a:t>
            </a:r>
          </a:p>
          <a:p>
            <a:pPr>
              <a:spcAft>
                <a:spcPts val="600"/>
              </a:spcAft>
            </a:pPr>
            <a:r>
              <a:rPr lang="en-GB" sz="1800" b="1" dirty="0" smtClean="0"/>
              <a:t>Gartner</a:t>
            </a:r>
          </a:p>
          <a:p>
            <a:pPr>
              <a:spcAft>
                <a:spcPts val="600"/>
              </a:spcAft>
            </a:pPr>
            <a:r>
              <a:rPr lang="en-GB" sz="1800" b="1" dirty="0" smtClean="0"/>
              <a:t>Innovation Value Institute</a:t>
            </a:r>
          </a:p>
          <a:p>
            <a:pPr>
              <a:spcAft>
                <a:spcPts val="600"/>
              </a:spcAft>
            </a:pPr>
            <a:r>
              <a:rPr lang="en-GB" sz="1800" b="1" dirty="0" smtClean="0"/>
              <a:t>European Commission</a:t>
            </a:r>
          </a:p>
          <a:p>
            <a:pPr>
              <a:spcAft>
                <a:spcPts val="600"/>
              </a:spcAft>
            </a:pPr>
            <a:r>
              <a:rPr lang="en-US" sz="1800" b="1" dirty="0"/>
              <a:t>Economist Intelligence </a:t>
            </a:r>
            <a:r>
              <a:rPr lang="en-US" sz="1800" b="1" dirty="0" smtClean="0"/>
              <a:t>Unit</a:t>
            </a:r>
          </a:p>
          <a:p>
            <a:pPr>
              <a:spcAft>
                <a:spcPts val="600"/>
              </a:spcAft>
            </a:pPr>
            <a:r>
              <a:rPr lang="en-GB" sz="1800" b="1" dirty="0"/>
              <a:t>Google </a:t>
            </a:r>
            <a:r>
              <a:rPr lang="en-GB" sz="1800" b="1" dirty="0" smtClean="0"/>
              <a:t>EMEA</a:t>
            </a:r>
          </a:p>
          <a:p>
            <a:pPr>
              <a:spcAft>
                <a:spcPts val="600"/>
              </a:spcAft>
            </a:pPr>
            <a:r>
              <a:rPr lang="en-GB" sz="1800" b="1" dirty="0" err="1"/>
              <a:t>Center</a:t>
            </a:r>
            <a:r>
              <a:rPr lang="en-GB" sz="1800" b="1" dirty="0"/>
              <a:t> for Strategic and International </a:t>
            </a:r>
            <a:r>
              <a:rPr lang="en-GB" sz="1800" b="1" dirty="0" smtClean="0"/>
              <a:t>Studies</a:t>
            </a:r>
          </a:p>
          <a:p>
            <a:pPr>
              <a:spcAft>
                <a:spcPts val="600"/>
              </a:spcAft>
            </a:pPr>
            <a:r>
              <a:rPr lang="en-GB" sz="1800" b="1" dirty="0"/>
              <a:t>L. </a:t>
            </a:r>
            <a:r>
              <a:rPr lang="en-GB" sz="1800" b="1" dirty="0" err="1"/>
              <a:t>Munasinghe</a:t>
            </a:r>
            <a:r>
              <a:rPr lang="en-GB" sz="1800" b="1" dirty="0"/>
              <a:t>, D.P.W. </a:t>
            </a:r>
            <a:r>
              <a:rPr lang="en-GB" sz="1800" b="1" dirty="0" err="1"/>
              <a:t>Jayawardena</a:t>
            </a:r>
            <a:r>
              <a:rPr lang="en-GB" sz="1800" b="1" dirty="0"/>
              <a:t> University of </a:t>
            </a:r>
            <a:r>
              <a:rPr lang="en-GB" sz="1800" b="1" dirty="0" err="1"/>
              <a:t>Kelaniya</a:t>
            </a:r>
            <a:r>
              <a:rPr lang="en-GB" sz="1800" b="1" dirty="0"/>
              <a:t>, Sri </a:t>
            </a:r>
            <a:r>
              <a:rPr lang="en-GB" sz="1800" b="1" dirty="0" smtClean="0"/>
              <a:t>Lanka</a:t>
            </a:r>
          </a:p>
          <a:p>
            <a:pPr>
              <a:spcAft>
                <a:spcPts val="600"/>
              </a:spcAft>
            </a:pPr>
            <a:r>
              <a:rPr lang="en-GB" sz="1800" b="1" dirty="0" smtClean="0"/>
              <a:t>ACM</a:t>
            </a:r>
          </a:p>
          <a:p>
            <a:pPr>
              <a:spcAft>
                <a:spcPts val="600"/>
              </a:spcAft>
            </a:pPr>
            <a:r>
              <a:rPr lang="en-GB" sz="1800" b="1" dirty="0" smtClean="0"/>
              <a:t>Cisco</a:t>
            </a:r>
            <a:endParaRPr lang="en-GB" sz="1800" b="1" dirty="0"/>
          </a:p>
          <a:p>
            <a:pPr>
              <a:spcAft>
                <a:spcPts val="600"/>
              </a:spcAft>
            </a:pPr>
            <a:r>
              <a:rPr lang="en-GB" sz="1800" b="1" dirty="0"/>
              <a:t>McKinsey Global Institute</a:t>
            </a:r>
          </a:p>
          <a:p>
            <a:pPr>
              <a:spcAft>
                <a:spcPts val="1200"/>
              </a:spcAft>
            </a:pPr>
            <a:endParaRPr lang="en-GB" sz="2100" b="1" dirty="0"/>
          </a:p>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400" dirty="0">
              <a:latin typeface="Arial" charset="0"/>
              <a:ea typeface="MS PGothic" charset="0"/>
              <a:cs typeface="Arial" charset="0"/>
            </a:endParaRPr>
          </a:p>
          <a:p>
            <a:pPr>
              <a:spcAft>
                <a:spcPts val="1200"/>
              </a:spcAft>
            </a:pPr>
            <a:endParaRPr lang="en-GB" sz="2400" dirty="0">
              <a:latin typeface="Arial" charset="0"/>
              <a:ea typeface="MS PGothic" charset="0"/>
            </a:endParaRPr>
          </a:p>
          <a:p>
            <a:pPr>
              <a:spcAft>
                <a:spcPts val="1200"/>
              </a:spcAft>
            </a:pPr>
            <a:endParaRPr lang="en-GB" sz="24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3</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4800" b="1" dirty="0" smtClean="0">
                <a:latin typeface="Arial" charset="0"/>
                <a:ea typeface="MS PGothic" charset="0"/>
              </a:rPr>
              <a:t>Acknowledgements</a:t>
            </a:r>
            <a:endParaRPr lang="en-GB" sz="3200" b="1" dirty="0">
              <a:latin typeface="Arial" charset="0"/>
              <a:ea typeface="MS PGothic" charset="0"/>
            </a:endParaRPr>
          </a:p>
        </p:txBody>
      </p:sp>
      <p:pic>
        <p:nvPicPr>
          <p:cNvPr id="7" name="Picture 6" descr="Description: C:\Documents and Settings\msherry\Local Settings\Temporary Internet Files\Content.Word\CEPIS_abbrev_reg_logo_big_rgb.jpg"/>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820972" y="1619195"/>
            <a:ext cx="1263015" cy="635635"/>
          </a:xfrm>
          <a:prstGeom prst="rect">
            <a:avLst/>
          </a:prstGeom>
          <a:noFill/>
        </p:spPr>
      </p:pic>
      <p:pic>
        <p:nvPicPr>
          <p:cNvPr id="8" name="Picture 7" descr="Description: iviinnovation_logo.png"/>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7033381" y="5624699"/>
            <a:ext cx="1262380" cy="300990"/>
          </a:xfrm>
          <a:prstGeom prst="rect">
            <a:avLst/>
          </a:prstGeom>
          <a:noFill/>
          <a:ln>
            <a:noFill/>
          </a:ln>
        </p:spPr>
      </p:pic>
      <p:pic>
        <p:nvPicPr>
          <p:cNvPr id="9" name="Bild 3" descr="empirica_logo-klein"/>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7033381" y="3643303"/>
            <a:ext cx="977900" cy="480060"/>
          </a:xfrm>
          <a:prstGeom prst="rect">
            <a:avLst/>
          </a:prstGeom>
          <a:noFill/>
          <a:ln w="9525">
            <a:noFill/>
            <a:miter lim="800000"/>
            <a:headEnd/>
            <a:tailEnd/>
          </a:ln>
        </p:spPr>
      </p:pic>
      <p:pic>
        <p:nvPicPr>
          <p:cNvPr id="10" name="Picture 9" descr="IDC_72DPI.jpg"/>
          <p:cNvPicPr/>
          <p:nvPr/>
        </p:nvPicPr>
        <p:blipFill>
          <a:blip r:embed="rId6" cstate="email">
            <a:extLst>
              <a:ext uri="{28A0092B-C50C-407E-A947-70E740481C1C}">
                <a14:useLocalDpi xmlns:a14="http://schemas.microsoft.com/office/drawing/2010/main" xmlns="" val="0"/>
              </a:ext>
            </a:extLst>
          </a:blip>
          <a:stretch>
            <a:fillRect/>
          </a:stretch>
        </p:blipFill>
        <p:spPr>
          <a:xfrm>
            <a:off x="6906063" y="2843816"/>
            <a:ext cx="1092835" cy="440690"/>
          </a:xfrm>
          <a:prstGeom prst="rect">
            <a:avLst/>
          </a:prstGeom>
        </p:spPr>
      </p:pic>
    </p:spTree>
    <p:extLst>
      <p:ext uri="{BB962C8B-B14F-4D97-AF65-F5344CB8AC3E}">
        <p14:creationId xmlns:p14="http://schemas.microsoft.com/office/powerpoint/2010/main" xmlns="" val="697807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4</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a:latin typeface="Arial" charset="0"/>
                <a:ea typeface="MS PGothic" charset="0"/>
              </a:rPr>
              <a:t>Impact of </a:t>
            </a:r>
            <a:r>
              <a:rPr lang="en-GB" sz="3600" b="1" dirty="0" smtClean="0">
                <a:latin typeface="Arial" charset="0"/>
                <a:ea typeface="MS PGothic" charset="0"/>
              </a:rPr>
              <a:t>technology </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87366"/>
            <a:ext cx="8413531" cy="49594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marL="0" indent="0">
              <a:spcAft>
                <a:spcPts val="600"/>
              </a:spcAft>
              <a:buNone/>
            </a:pPr>
            <a:r>
              <a:rPr lang="en-GB" sz="2300" b="1" dirty="0" smtClean="0">
                <a:solidFill>
                  <a:srgbClr val="7030A0"/>
                </a:solidFill>
                <a:latin typeface="Arial" charset="0"/>
                <a:ea typeface="MS PGothic" charset="0"/>
              </a:rPr>
              <a:t>Transforming:</a:t>
            </a:r>
            <a:endParaRPr lang="en-GB" sz="2300" b="1" dirty="0" smtClean="0">
              <a:solidFill>
                <a:srgbClr val="7030A0"/>
              </a:solidFill>
              <a:latin typeface="Arial" charset="0"/>
              <a:ea typeface="MS PGothic" charset="0"/>
              <a:cs typeface="Arial" charset="0"/>
            </a:endParaRPr>
          </a:p>
          <a:p>
            <a:pPr>
              <a:spcAft>
                <a:spcPts val="600"/>
              </a:spcAft>
            </a:pPr>
            <a:r>
              <a:rPr lang="en-GB" sz="2300" b="1" dirty="0" smtClean="0">
                <a:solidFill>
                  <a:schemeClr val="tx1">
                    <a:lumMod val="75000"/>
                  </a:schemeClr>
                </a:solidFill>
                <a:latin typeface="Arial" charset="0"/>
                <a:ea typeface="MS PGothic" charset="0"/>
                <a:cs typeface="Arial" charset="0"/>
              </a:rPr>
              <a:t>Every day life </a:t>
            </a:r>
          </a:p>
          <a:p>
            <a:pPr>
              <a:spcAft>
                <a:spcPts val="600"/>
              </a:spcAft>
            </a:pPr>
            <a:r>
              <a:rPr lang="en-GB" sz="2300" b="1" dirty="0" smtClean="0">
                <a:solidFill>
                  <a:srgbClr val="00B050"/>
                </a:solidFill>
                <a:latin typeface="Arial" charset="0"/>
                <a:ea typeface="MS PGothic" charset="0"/>
                <a:cs typeface="Arial" charset="0"/>
              </a:rPr>
              <a:t>Government</a:t>
            </a:r>
          </a:p>
          <a:p>
            <a:pPr>
              <a:spcAft>
                <a:spcPts val="600"/>
              </a:spcAft>
            </a:pPr>
            <a:r>
              <a:rPr lang="en-GB" sz="2300" b="1" dirty="0" smtClean="0">
                <a:solidFill>
                  <a:schemeClr val="tx1">
                    <a:lumMod val="75000"/>
                  </a:schemeClr>
                </a:solidFill>
                <a:latin typeface="Arial" charset="0"/>
                <a:ea typeface="MS PGothic" charset="0"/>
                <a:cs typeface="Arial" charset="0"/>
              </a:rPr>
              <a:t>Services</a:t>
            </a:r>
            <a:endParaRPr lang="en-GB" sz="2300" b="1" dirty="0">
              <a:solidFill>
                <a:schemeClr val="tx1">
                  <a:lumMod val="75000"/>
                </a:schemeClr>
              </a:solidFill>
              <a:latin typeface="Arial" charset="0"/>
              <a:ea typeface="MS PGothic" charset="0"/>
              <a:cs typeface="Arial" charset="0"/>
            </a:endParaRPr>
          </a:p>
          <a:p>
            <a:pPr>
              <a:spcAft>
                <a:spcPts val="600"/>
              </a:spcAft>
            </a:pPr>
            <a:r>
              <a:rPr lang="en-GB" sz="2300" b="1" dirty="0" smtClean="0">
                <a:solidFill>
                  <a:srgbClr val="00B050"/>
                </a:solidFill>
                <a:latin typeface="Arial" charset="0"/>
                <a:ea typeface="MS PGothic" charset="0"/>
                <a:cs typeface="Arial" charset="0"/>
              </a:rPr>
              <a:t>Economy - increasing </a:t>
            </a:r>
            <a:r>
              <a:rPr lang="en-GB" sz="2300" b="1" dirty="0">
                <a:solidFill>
                  <a:srgbClr val="00B050"/>
                </a:solidFill>
                <a:latin typeface="Arial" charset="0"/>
                <a:ea typeface="MS PGothic" charset="0"/>
                <a:cs typeface="Arial" charset="0"/>
              </a:rPr>
              <a:t>productivity and competitiveness in trade and </a:t>
            </a:r>
            <a:r>
              <a:rPr lang="en-GB" sz="2300" b="1" dirty="0" smtClean="0">
                <a:solidFill>
                  <a:srgbClr val="00B050"/>
                </a:solidFill>
                <a:latin typeface="Arial" charset="0"/>
                <a:ea typeface="MS PGothic" charset="0"/>
                <a:cs typeface="Arial" charset="0"/>
              </a:rPr>
              <a:t>industry, marketing (personalisation)</a:t>
            </a:r>
            <a:endParaRPr lang="en-GB" sz="2300" b="1" dirty="0">
              <a:solidFill>
                <a:srgbClr val="00B050"/>
              </a:solidFill>
              <a:latin typeface="Arial" charset="0"/>
              <a:ea typeface="MS PGothic" charset="0"/>
              <a:cs typeface="Arial" charset="0"/>
            </a:endParaRPr>
          </a:p>
          <a:p>
            <a:pPr>
              <a:spcAft>
                <a:spcPts val="600"/>
              </a:spcAft>
            </a:pPr>
            <a:r>
              <a:rPr lang="en-GB" sz="2300" b="1" dirty="0" smtClean="0">
                <a:solidFill>
                  <a:schemeClr val="tx1">
                    <a:lumMod val="75000"/>
                  </a:schemeClr>
                </a:solidFill>
                <a:latin typeface="Arial" charset="0"/>
                <a:ea typeface="MS PGothic" charset="0"/>
                <a:cs typeface="Arial" charset="0"/>
              </a:rPr>
              <a:t>Home &amp; leisure</a:t>
            </a:r>
          </a:p>
          <a:p>
            <a:pPr>
              <a:spcAft>
                <a:spcPts val="600"/>
              </a:spcAft>
            </a:pPr>
            <a:r>
              <a:rPr lang="en-GB" sz="2300" b="1" dirty="0">
                <a:solidFill>
                  <a:srgbClr val="00B050"/>
                </a:solidFill>
                <a:latin typeface="Arial" charset="0"/>
                <a:ea typeface="MS PGothic" charset="0"/>
                <a:cs typeface="Arial" charset="0"/>
              </a:rPr>
              <a:t>Agriculture</a:t>
            </a:r>
          </a:p>
          <a:p>
            <a:pPr>
              <a:spcAft>
                <a:spcPts val="600"/>
              </a:spcAft>
            </a:pPr>
            <a:r>
              <a:rPr lang="en-GB" sz="2300" b="1" dirty="0" smtClean="0">
                <a:solidFill>
                  <a:schemeClr val="tx1">
                    <a:lumMod val="75000"/>
                  </a:schemeClr>
                </a:solidFill>
                <a:latin typeface="Arial" charset="0"/>
                <a:ea typeface="MS PGothic" charset="0"/>
                <a:cs typeface="Arial" charset="0"/>
              </a:rPr>
              <a:t>How we access and communicate information</a:t>
            </a:r>
          </a:p>
          <a:p>
            <a:pPr>
              <a:spcAft>
                <a:spcPts val="600"/>
              </a:spcAft>
            </a:pPr>
            <a:r>
              <a:rPr lang="en-GB" sz="2300" b="1" dirty="0" smtClean="0">
                <a:solidFill>
                  <a:srgbClr val="00B050"/>
                </a:solidFill>
                <a:latin typeface="Arial" charset="0"/>
                <a:ea typeface="MS PGothic" charset="0"/>
                <a:cs typeface="Arial" charset="0"/>
              </a:rPr>
              <a:t>Education - </a:t>
            </a:r>
            <a:r>
              <a:rPr lang="en-GB" sz="2300" b="1" dirty="0" smtClean="0">
                <a:solidFill>
                  <a:schemeClr val="tx1">
                    <a:lumMod val="75000"/>
                  </a:schemeClr>
                </a:solidFill>
                <a:latin typeface="Arial" charset="0"/>
                <a:ea typeface="MS PGothic" charset="0"/>
                <a:cs typeface="Arial" charset="0"/>
              </a:rPr>
              <a:t>how we understand and learn about the world</a:t>
            </a:r>
          </a:p>
          <a:p>
            <a:pPr>
              <a:spcAft>
                <a:spcPts val="600"/>
              </a:spcAft>
            </a:pPr>
            <a:r>
              <a:rPr lang="en-GB" sz="2300" b="1" dirty="0" smtClean="0">
                <a:solidFill>
                  <a:srgbClr val="FF0000"/>
                </a:solidFill>
                <a:latin typeface="Arial" charset="0"/>
                <a:ea typeface="MS PGothic" charset="0"/>
                <a:cs typeface="Arial" charset="0"/>
              </a:rPr>
              <a:t>Inclusion is an issue</a:t>
            </a:r>
          </a:p>
          <a:p>
            <a:pPr>
              <a:spcAft>
                <a:spcPts val="1200"/>
              </a:spcAft>
            </a:pPr>
            <a:endParaRPr lang="en-GB" sz="2400" b="1" dirty="0" smtClean="0">
              <a:solidFill>
                <a:srgbClr val="00B050"/>
              </a:solidFill>
              <a:latin typeface="Arial" charset="0"/>
              <a:ea typeface="MS PGothic" charset="0"/>
              <a:cs typeface="Arial" charset="0"/>
            </a:endParaRP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39938" name="Picture 2" descr="Time For Change Representing Different Strategy Or Varying Stock Phot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12000" y="1387366"/>
            <a:ext cx="1727200" cy="15890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7318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406400" y="508000"/>
            <a:ext cx="6261686" cy="735013"/>
          </a:xfrm>
        </p:spPr>
        <p:txBody>
          <a:bodyPr/>
          <a:lstStyle/>
          <a:p>
            <a:r>
              <a:rPr lang="en-GB" sz="2900" b="1" dirty="0" smtClean="0">
                <a:latin typeface="Arial" charset="0"/>
                <a:ea typeface="MS PGothic" charset="0"/>
              </a:rPr>
              <a:t>Every 60 seconds on the internet:</a:t>
            </a:r>
            <a:br>
              <a:rPr lang="en-GB" sz="2900" b="1" dirty="0" smtClean="0">
                <a:latin typeface="Arial" charset="0"/>
                <a:ea typeface="MS PGothic" charset="0"/>
              </a:rPr>
            </a:br>
            <a:r>
              <a:rPr lang="en-GB" sz="1800" b="1" dirty="0" smtClean="0">
                <a:latin typeface="Arial" charset="0"/>
                <a:ea typeface="MS PGothic" charset="0"/>
              </a:rPr>
              <a:t>(June 2011)</a:t>
            </a:r>
            <a:endParaRPr lang="en-US" sz="1800" dirty="0">
              <a:latin typeface="Arial" charset="0"/>
              <a:ea typeface="MS PGothic" charset="0"/>
            </a:endParaRPr>
          </a:p>
        </p:txBody>
      </p:sp>
      <p:sp>
        <p:nvSpPr>
          <p:cNvPr id="4" name="Footer Placeholder 3"/>
          <p:cNvSpPr>
            <a:spLocks noGrp="1"/>
          </p:cNvSpPr>
          <p:nvPr>
            <p:ph type="ftr" sz="quarter" idx="4294967295"/>
          </p:nvPr>
        </p:nvSpPr>
        <p:spPr>
          <a:xfrm>
            <a:off x="6510338" y="6288088"/>
            <a:ext cx="2009775" cy="182562"/>
          </a:xfrm>
        </p:spPr>
        <p:txBody>
          <a:bodyPr/>
          <a:lstStyle/>
          <a:p>
            <a:pPr>
              <a:defRPr/>
            </a:pPr>
            <a:endParaRPr lang="en-GB"/>
          </a:p>
        </p:txBody>
      </p:sp>
      <p:sp>
        <p:nvSpPr>
          <p:cNvPr id="58371" name="Slide Number Placeholder 4"/>
          <p:cNvSpPr>
            <a:spLocks noGrp="1"/>
          </p:cNvSpPr>
          <p:nvPr>
            <p:ph type="sldNum" sz="quarter" idx="12"/>
          </p:nvPr>
        </p:nvSpPr>
        <p:spPr>
          <a:noFill/>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7381CB9-9BC3-9C44-BE31-3A62DAA597F9}" type="slidenum">
              <a:rPr lang="en-GB" sz="600"/>
              <a:pPr/>
              <a:t>5</a:t>
            </a:fld>
            <a:endParaRPr lang="en-GB" sz="600"/>
          </a:p>
        </p:txBody>
      </p:sp>
      <p:pic>
        <p:nvPicPr>
          <p:cNvPr id="8" name="Content Placeholder 7" descr="60secondInternet.jpg"/>
          <p:cNvPicPr>
            <a:picLocks noGrp="1" noChangeAspect="1"/>
          </p:cNvPicPr>
          <p:nvPr>
            <p:ph idx="1"/>
          </p:nvPr>
        </p:nvPicPr>
        <p:blipFill>
          <a:blip r:embed="rId3" cstate="email">
            <a:extLst>
              <a:ext uri="{28A0092B-C50C-407E-A947-70E740481C1C}">
                <a14:useLocalDpi xmlns:a14="http://schemas.microsoft.com/office/drawing/2010/main" xmlns="" val="0"/>
              </a:ext>
            </a:extLst>
          </a:blip>
          <a:srcRect t="12280" b="12280"/>
          <a:stretch>
            <a:fillRect/>
          </a:stretch>
        </p:blipFill>
        <p:spPr/>
      </p:pic>
      <p:sp>
        <p:nvSpPr>
          <p:cNvPr id="11" name="TextBox 10"/>
          <p:cNvSpPr txBox="1">
            <a:spLocks noChangeArrowheads="1"/>
          </p:cNvSpPr>
          <p:nvPr/>
        </p:nvSpPr>
        <p:spPr bwMode="auto">
          <a:xfrm>
            <a:off x="3559175" y="5934075"/>
            <a:ext cx="572452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000" dirty="0"/>
              <a:t>Kelly </a:t>
            </a:r>
            <a:r>
              <a:rPr lang="en-US" sz="1000" dirty="0" err="1"/>
              <a:t>Hodgkins</a:t>
            </a:r>
            <a:r>
              <a:rPr lang="en-US" sz="1000" dirty="0"/>
              <a:t> http://gizmodo.com/5813875/what-happens-in-60-seconds-on-the-internet</a:t>
            </a:r>
          </a:p>
        </p:txBody>
      </p:sp>
      <p:sp>
        <p:nvSpPr>
          <p:cNvPr id="12" name="Content Placeholder 2"/>
          <p:cNvSpPr txBox="1">
            <a:spLocks/>
          </p:cNvSpPr>
          <p:nvPr/>
        </p:nvSpPr>
        <p:spPr bwMode="auto">
          <a:xfrm>
            <a:off x="725488" y="1647825"/>
            <a:ext cx="7185025" cy="5057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lIns="0" tIns="0" rIns="0" bIns="0"/>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marL="695325" lvl="4" indent="0">
              <a:buFontTx/>
              <a:buNone/>
              <a:defRPr/>
            </a:pPr>
            <a:r>
              <a:rPr lang="en-US" altLang="ja-JP" sz="1800" b="1" dirty="0" smtClean="0">
                <a:solidFill>
                  <a:srgbClr val="FF0000"/>
                </a:solidFill>
                <a:latin typeface="Arial" charset="0"/>
                <a:ea typeface="MS PGothic" charset="0"/>
              </a:rPr>
              <a:t>In 2017:</a:t>
            </a:r>
          </a:p>
          <a:p>
            <a:pPr marL="695325" lvl="4" indent="0">
              <a:buFontTx/>
              <a:buNone/>
              <a:defRPr/>
            </a:pPr>
            <a:r>
              <a:rPr lang="en-US" altLang="ja-JP" sz="1800" b="1" dirty="0" smtClean="0">
                <a:solidFill>
                  <a:srgbClr val="FF0000"/>
                </a:solidFill>
                <a:latin typeface="Arial" charset="0"/>
                <a:ea typeface="MS PGothic" charset="0"/>
              </a:rPr>
              <a:t>It would take an individual over </a:t>
            </a:r>
            <a:r>
              <a:rPr lang="en-US" altLang="ja-JP" sz="1800" b="1" dirty="0" smtClean="0">
                <a:latin typeface="Arial" charset="0"/>
                <a:ea typeface="MS PGothic" charset="0"/>
              </a:rPr>
              <a:t>5 million years </a:t>
            </a:r>
            <a:r>
              <a:rPr lang="en-US" altLang="ja-JP" sz="1800" b="1" dirty="0" smtClean="0">
                <a:solidFill>
                  <a:srgbClr val="FF0000"/>
                </a:solidFill>
                <a:latin typeface="Arial" charset="0"/>
                <a:ea typeface="MS PGothic" charset="0"/>
              </a:rPr>
              <a:t>to watch the amount of video that will cross global IP </a:t>
            </a:r>
            <a:r>
              <a:rPr lang="en-US" altLang="ja-JP" sz="1800" b="1" dirty="0">
                <a:solidFill>
                  <a:srgbClr val="FF0000"/>
                </a:solidFill>
                <a:latin typeface="Arial" charset="0"/>
                <a:ea typeface="MS PGothic" charset="0"/>
              </a:rPr>
              <a:t>networks </a:t>
            </a:r>
            <a:r>
              <a:rPr lang="en-US" altLang="ja-JP" sz="1800" b="1" dirty="0">
                <a:latin typeface="Arial" charset="0"/>
                <a:ea typeface="MS PGothic" charset="0"/>
              </a:rPr>
              <a:t>each month. </a:t>
            </a:r>
          </a:p>
          <a:p>
            <a:pPr marL="695325" lvl="4" indent="0">
              <a:buFontTx/>
              <a:buNone/>
              <a:defRPr/>
            </a:pPr>
            <a:endParaRPr lang="en-US" altLang="ja-JP" sz="1800" b="1" dirty="0">
              <a:solidFill>
                <a:srgbClr val="FF0000"/>
              </a:solidFill>
              <a:latin typeface="Arial" charset="0"/>
              <a:ea typeface="MS PGothic" charset="0"/>
            </a:endParaRPr>
          </a:p>
          <a:p>
            <a:pPr marL="695325" lvl="4" indent="0">
              <a:buFontTx/>
              <a:buNone/>
              <a:defRPr/>
            </a:pPr>
            <a:r>
              <a:rPr lang="en-US" altLang="ja-JP" sz="1800" b="1" dirty="0">
                <a:latin typeface="Arial" charset="0"/>
                <a:ea typeface="MS PGothic" charset="0"/>
              </a:rPr>
              <a:t>Every second</a:t>
            </a:r>
            <a:r>
              <a:rPr lang="en-US" altLang="ja-JP" sz="1800" b="1" dirty="0" smtClean="0">
                <a:solidFill>
                  <a:srgbClr val="FF0000"/>
                </a:solidFill>
                <a:latin typeface="Arial" charset="0"/>
                <a:ea typeface="MS PGothic" charset="0"/>
              </a:rPr>
              <a:t>, nearly a million minutes of video content will cross the network.</a:t>
            </a:r>
          </a:p>
          <a:p>
            <a:pPr marL="695325" lvl="4" indent="0">
              <a:buFontTx/>
              <a:buNone/>
              <a:defRPr/>
            </a:pPr>
            <a:endParaRPr lang="en-US" altLang="ja-JP" sz="1800" b="1" dirty="0" smtClean="0">
              <a:solidFill>
                <a:srgbClr val="FF0000"/>
              </a:solidFill>
              <a:latin typeface="Arial" charset="0"/>
              <a:ea typeface="MS PGothic" charset="0"/>
            </a:endParaRPr>
          </a:p>
          <a:p>
            <a:pPr marL="695325" lvl="4" indent="0">
              <a:buFontTx/>
              <a:buNone/>
              <a:defRPr/>
            </a:pPr>
            <a:r>
              <a:rPr lang="en-US" altLang="ja-JP" sz="1800" b="1" dirty="0" smtClean="0">
                <a:solidFill>
                  <a:srgbClr val="FF0000"/>
                </a:solidFill>
                <a:latin typeface="Arial" charset="0"/>
                <a:ea typeface="MS PGothic" charset="0"/>
              </a:rPr>
              <a:t>Cisco Systems 2013</a:t>
            </a:r>
          </a:p>
          <a:p>
            <a:pPr marL="695325" lvl="4" indent="0">
              <a:buFontTx/>
              <a:buNone/>
              <a:defRPr/>
            </a:pPr>
            <a:r>
              <a:rPr lang="en-GB" sz="1000" dirty="0" smtClean="0">
                <a:solidFill>
                  <a:schemeClr val="tx1">
                    <a:lumMod val="60000"/>
                    <a:lumOff val="40000"/>
                  </a:schemeClr>
                </a:solidFill>
                <a:latin typeface="Arial" charset="0"/>
                <a:ea typeface="MS PGothic" charset="0"/>
              </a:rPr>
              <a:t>http://</a:t>
            </a:r>
            <a:r>
              <a:rPr lang="en-GB" sz="1000" dirty="0" err="1" smtClean="0">
                <a:solidFill>
                  <a:schemeClr val="tx1">
                    <a:lumMod val="60000"/>
                    <a:lumOff val="40000"/>
                  </a:schemeClr>
                </a:solidFill>
                <a:latin typeface="Arial" charset="0"/>
                <a:ea typeface="MS PGothic" charset="0"/>
              </a:rPr>
              <a:t>www.cisco.com</a:t>
            </a:r>
            <a:r>
              <a:rPr lang="en-GB" sz="1000" dirty="0" smtClean="0">
                <a:solidFill>
                  <a:schemeClr val="tx1">
                    <a:lumMod val="60000"/>
                    <a:lumOff val="40000"/>
                  </a:schemeClr>
                </a:solidFill>
                <a:latin typeface="Arial" charset="0"/>
                <a:ea typeface="MS PGothic" charset="0"/>
              </a:rPr>
              <a:t>/c/en/us/solutions/collateral/service-provider/</a:t>
            </a:r>
            <a:r>
              <a:rPr lang="en-GB" sz="1000" dirty="0" err="1" smtClean="0">
                <a:solidFill>
                  <a:schemeClr val="tx1">
                    <a:lumMod val="60000"/>
                    <a:lumOff val="40000"/>
                  </a:schemeClr>
                </a:solidFill>
                <a:latin typeface="Arial" charset="0"/>
                <a:ea typeface="MS PGothic" charset="0"/>
              </a:rPr>
              <a:t>ip</a:t>
            </a:r>
            <a:r>
              <a:rPr lang="en-GB" sz="1000" dirty="0" smtClean="0">
                <a:solidFill>
                  <a:schemeClr val="tx1">
                    <a:lumMod val="60000"/>
                    <a:lumOff val="40000"/>
                  </a:schemeClr>
                </a:solidFill>
                <a:latin typeface="Arial" charset="0"/>
                <a:ea typeface="MS PGothic" charset="0"/>
              </a:rPr>
              <a:t>-</a:t>
            </a:r>
            <a:r>
              <a:rPr lang="en-GB" sz="1000" dirty="0" err="1" smtClean="0">
                <a:solidFill>
                  <a:schemeClr val="tx1">
                    <a:lumMod val="60000"/>
                    <a:lumOff val="40000"/>
                  </a:schemeClr>
                </a:solidFill>
                <a:latin typeface="Arial" charset="0"/>
                <a:ea typeface="MS PGothic" charset="0"/>
              </a:rPr>
              <a:t>ngn</a:t>
            </a:r>
            <a:r>
              <a:rPr lang="en-GB" sz="1000" dirty="0" smtClean="0">
                <a:solidFill>
                  <a:schemeClr val="tx1">
                    <a:lumMod val="60000"/>
                    <a:lumOff val="40000"/>
                  </a:schemeClr>
                </a:solidFill>
                <a:latin typeface="Arial" charset="0"/>
                <a:ea typeface="MS PGothic" charset="0"/>
              </a:rPr>
              <a:t>-</a:t>
            </a:r>
            <a:r>
              <a:rPr lang="en-GB" sz="1000" dirty="0" err="1" smtClean="0">
                <a:solidFill>
                  <a:schemeClr val="tx1">
                    <a:lumMod val="60000"/>
                    <a:lumOff val="40000"/>
                  </a:schemeClr>
                </a:solidFill>
                <a:latin typeface="Arial" charset="0"/>
                <a:ea typeface="MS PGothic" charset="0"/>
              </a:rPr>
              <a:t>ip</a:t>
            </a:r>
            <a:r>
              <a:rPr lang="en-GB" sz="1000" dirty="0" smtClean="0">
                <a:solidFill>
                  <a:schemeClr val="tx1">
                    <a:lumMod val="60000"/>
                    <a:lumOff val="40000"/>
                  </a:schemeClr>
                </a:solidFill>
                <a:latin typeface="Arial" charset="0"/>
                <a:ea typeface="MS PGothic" charset="0"/>
              </a:rPr>
              <a:t>-next-generation-network/white_paper_c11-481360.html</a:t>
            </a:r>
          </a:p>
          <a:p>
            <a:pPr marL="695325" lvl="4" indent="0">
              <a:buFontTx/>
              <a:buNone/>
              <a:defRPr/>
            </a:pPr>
            <a:endParaRPr lang="en-GB" altLang="ja-JP" sz="1800" dirty="0" smtClean="0">
              <a:latin typeface="Arial" charset="0"/>
              <a:ea typeface="MS PGothic" charset="0"/>
            </a:endParaRPr>
          </a:p>
          <a:p>
            <a:pPr marL="746125" lvl="4" indent="0">
              <a:buFontTx/>
              <a:buNone/>
              <a:defRPr/>
            </a:pPr>
            <a:endParaRPr lang="en-GB" altLang="ja-JP" sz="2100" b="1" dirty="0" smtClean="0">
              <a:solidFill>
                <a:srgbClr val="00B050"/>
              </a:solidFill>
              <a:latin typeface="Arial" charset="0"/>
              <a:ea typeface="MS PGothic" charset="0"/>
              <a:cs typeface="Arial" charset="0"/>
            </a:endParaRPr>
          </a:p>
          <a:p>
            <a:pPr marL="746125" lvl="4" indent="0">
              <a:buFontTx/>
              <a:buNone/>
              <a:defRPr/>
            </a:pPr>
            <a:endParaRPr lang="en-GB" altLang="ja-JP" sz="2100" b="1" dirty="0" smtClean="0">
              <a:solidFill>
                <a:srgbClr val="00B050"/>
              </a:solidFill>
              <a:latin typeface="Arial" charset="0"/>
              <a:ea typeface="MS PGothic" charset="0"/>
              <a:cs typeface="Arial" charset="0"/>
            </a:endParaRPr>
          </a:p>
          <a:p>
            <a:pPr marL="746125" lvl="4" indent="0">
              <a:buFontTx/>
              <a:buNone/>
              <a:defRPr/>
            </a:pPr>
            <a:endParaRPr lang="en-GB" altLang="ja-JP" sz="2100" b="1" dirty="0">
              <a:solidFill>
                <a:srgbClr val="00B050"/>
              </a:solidFill>
              <a:latin typeface="Arial" charset="0"/>
              <a:ea typeface="MS PGothic" charset="0"/>
              <a:cs typeface="Arial" charset="0"/>
            </a:endParaRPr>
          </a:p>
        </p:txBody>
      </p:sp>
    </p:spTree>
    <p:extLst>
      <p:ext uri="{BB962C8B-B14F-4D97-AF65-F5344CB8AC3E}">
        <p14:creationId xmlns:p14="http://schemas.microsoft.com/office/powerpoint/2010/main" xmlns="" val="3292238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childTnLst>
                          </p:cTn>
                        </p:par>
                        <p:par>
                          <p:cTn id="11" fill="hold" nodeType="afterGroup">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31" presetClass="exit" presetSubtype="0" fill="hold" nodeType="clickEffect">
                                  <p:stCondLst>
                                    <p:cond delay="0"/>
                                  </p:stCondLst>
                                  <p:childTnLst>
                                    <p:anim calcmode="lin" valueType="num">
                                      <p:cBhvr>
                                        <p:cTn id="17" dur="1000"/>
                                        <p:tgtEl>
                                          <p:spTgt spid="8"/>
                                        </p:tgtEl>
                                        <p:attrNameLst>
                                          <p:attrName>ppt_w</p:attrName>
                                        </p:attrNameLst>
                                      </p:cBhvr>
                                      <p:tavLst>
                                        <p:tav tm="0">
                                          <p:val>
                                            <p:strVal val="ppt_w"/>
                                          </p:val>
                                        </p:tav>
                                        <p:tav tm="100000">
                                          <p:val>
                                            <p:fltVal val="0"/>
                                          </p:val>
                                        </p:tav>
                                      </p:tavLst>
                                    </p:anim>
                                    <p:anim calcmode="lin" valueType="num">
                                      <p:cBhvr>
                                        <p:cTn id="18" dur="1000"/>
                                        <p:tgtEl>
                                          <p:spTgt spid="8"/>
                                        </p:tgtEl>
                                        <p:attrNameLst>
                                          <p:attrName>ppt_h</p:attrName>
                                        </p:attrNameLst>
                                      </p:cBhvr>
                                      <p:tavLst>
                                        <p:tav tm="0">
                                          <p:val>
                                            <p:strVal val="ppt_h"/>
                                          </p:val>
                                        </p:tav>
                                        <p:tav tm="100000">
                                          <p:val>
                                            <p:fltVal val="0"/>
                                          </p:val>
                                        </p:tav>
                                      </p:tavLst>
                                    </p:anim>
                                    <p:anim calcmode="lin" valueType="num">
                                      <p:cBhvr>
                                        <p:cTn id="19" dur="1000"/>
                                        <p:tgtEl>
                                          <p:spTgt spid="8"/>
                                        </p:tgtEl>
                                        <p:attrNameLst>
                                          <p:attrName>style.rotation</p:attrName>
                                        </p:attrNameLst>
                                      </p:cBhvr>
                                      <p:tavLst>
                                        <p:tav tm="0">
                                          <p:val>
                                            <p:fltVal val="0"/>
                                          </p:val>
                                        </p:tav>
                                        <p:tav tm="100000">
                                          <p:val>
                                            <p:fltVal val="90"/>
                                          </p:val>
                                        </p:tav>
                                      </p:tavLst>
                                    </p:anim>
                                    <p:animEffect transition="out" filter="fade">
                                      <p:cBhvr>
                                        <p:cTn id="20" dur="1000"/>
                                        <p:tgtEl>
                                          <p:spTgt spid="8"/>
                                        </p:tgtEl>
                                      </p:cBhvr>
                                    </p:animEffect>
                                    <p:set>
                                      <p:cBhvr>
                                        <p:cTn id="21" dur="1" fill="hold">
                                          <p:stCondLst>
                                            <p:cond delay="999"/>
                                          </p:stCondLst>
                                        </p:cTn>
                                        <p:tgtEl>
                                          <p:spTgt spid="8"/>
                                        </p:tgtEl>
                                        <p:attrNameLst>
                                          <p:attrName>style.visibility</p:attrName>
                                        </p:attrNameLst>
                                      </p:cBhvr>
                                      <p:to>
                                        <p:strVal val="hidden"/>
                                      </p:to>
                                    </p:set>
                                  </p:childTnLst>
                                </p:cTn>
                              </p:par>
                              <p:par>
                                <p:cTn id="22" presetID="23" presetClass="exit" presetSubtype="32" fill="hold" grpId="1" nodeType="withEffect">
                                  <p:stCondLst>
                                    <p:cond delay="0"/>
                                  </p:stCondLst>
                                  <p:childTnLst>
                                    <p:anim calcmode="lin" valueType="num">
                                      <p:cBhvr>
                                        <p:cTn id="23" dur="500"/>
                                        <p:tgtEl>
                                          <p:spTgt spid="11"/>
                                        </p:tgtEl>
                                        <p:attrNameLst>
                                          <p:attrName>ppt_w</p:attrName>
                                        </p:attrNameLst>
                                      </p:cBhvr>
                                      <p:tavLst>
                                        <p:tav tm="0">
                                          <p:val>
                                            <p:strVal val="ppt_w"/>
                                          </p:val>
                                        </p:tav>
                                        <p:tav tm="100000">
                                          <p:val>
                                            <p:fltVal val="0"/>
                                          </p:val>
                                        </p:tav>
                                      </p:tavLst>
                                    </p:anim>
                                    <p:anim calcmode="lin" valueType="num">
                                      <p:cBhvr>
                                        <p:cTn id="24" dur="500"/>
                                        <p:tgtEl>
                                          <p:spTgt spid="11"/>
                                        </p:tgtEl>
                                        <p:attrNameLst>
                                          <p:attrName>ppt_h</p:attrName>
                                        </p:attrNameLst>
                                      </p:cBhvr>
                                      <p:tavLst>
                                        <p:tav tm="0">
                                          <p:val>
                                            <p:strVal val="ppt_h"/>
                                          </p:val>
                                        </p:tav>
                                        <p:tav tm="100000">
                                          <p:val>
                                            <p:fltVal val="0"/>
                                          </p:val>
                                        </p:tav>
                                      </p:tavLst>
                                    </p:anim>
                                    <p:set>
                                      <p:cBhvr>
                                        <p:cTn id="25" dur="1" fill="hold">
                                          <p:stCondLst>
                                            <p:cond delay="499"/>
                                          </p:stCondLst>
                                        </p:cTn>
                                        <p:tgtEl>
                                          <p:spTgt spid="11"/>
                                        </p:tgtEl>
                                        <p:attrNameLst>
                                          <p:attrName>style.visibility</p:attrName>
                                        </p:attrNameLst>
                                      </p:cBhvr>
                                      <p:to>
                                        <p:strVal val="hidden"/>
                                      </p:to>
                                    </p:se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2"/>
          <p:cNvSpPr>
            <a:spLocks noGrp="1"/>
          </p:cNvSpPr>
          <p:nvPr>
            <p:ph idx="1"/>
          </p:nvPr>
        </p:nvSpPr>
        <p:spPr>
          <a:xfrm>
            <a:off x="293688" y="1387366"/>
            <a:ext cx="8393112" cy="1749971"/>
          </a:xfrm>
        </p:spPr>
        <p:txBody>
          <a:bodyPr/>
          <a:lstStyle/>
          <a:p>
            <a:pPr>
              <a:defRPr/>
            </a:pPr>
            <a:r>
              <a:rPr lang="en-GB" sz="2100" b="1" dirty="0" smtClean="0">
                <a:solidFill>
                  <a:srgbClr val="00B050"/>
                </a:solidFill>
                <a:latin typeface="Arial" charset="0"/>
                <a:ea typeface="MS PGothic" charset="0"/>
                <a:cs typeface="Arial" charset="0"/>
              </a:rPr>
              <a:t>Bandwidth </a:t>
            </a:r>
            <a:r>
              <a:rPr lang="en-GB" sz="2100" b="1" dirty="0">
                <a:solidFill>
                  <a:srgbClr val="00B050"/>
                </a:solidFill>
                <a:latin typeface="Arial" charset="0"/>
                <a:ea typeface="MS PGothic" charset="0"/>
                <a:cs typeface="Arial" charset="0"/>
              </a:rPr>
              <a:t>/ </a:t>
            </a:r>
            <a:r>
              <a:rPr lang="en-GB" sz="2100" b="1" dirty="0" err="1">
                <a:solidFill>
                  <a:srgbClr val="00B050"/>
                </a:solidFill>
                <a:latin typeface="Arial" charset="0"/>
                <a:ea typeface="MS PGothic" charset="0"/>
                <a:cs typeface="Arial" charset="0"/>
              </a:rPr>
              <a:t>Wifi</a:t>
            </a:r>
            <a:r>
              <a:rPr lang="en-GB" sz="2100" b="1" dirty="0">
                <a:solidFill>
                  <a:srgbClr val="00B050"/>
                </a:solidFill>
                <a:latin typeface="Arial" charset="0"/>
                <a:ea typeface="MS PGothic" charset="0"/>
                <a:cs typeface="Arial" charset="0"/>
              </a:rPr>
              <a:t> / internet (</a:t>
            </a:r>
            <a:r>
              <a:rPr lang="en-GB" sz="2100" b="1" dirty="0">
                <a:solidFill>
                  <a:srgbClr val="FF0000"/>
                </a:solidFill>
                <a:latin typeface="Arial" charset="0"/>
                <a:ea typeface="MS PGothic" charset="0"/>
                <a:cs typeface="Arial" charset="0"/>
              </a:rPr>
              <a:t>92.1 terabits </a:t>
            </a:r>
            <a:r>
              <a:rPr lang="en-GB" sz="2100" b="1" dirty="0" smtClean="0">
                <a:solidFill>
                  <a:srgbClr val="00B050"/>
                </a:solidFill>
                <a:latin typeface="Arial" charset="0"/>
                <a:ea typeface="MS PGothic" charset="0"/>
                <a:cs typeface="Arial" charset="0"/>
              </a:rPr>
              <a:t>per </a:t>
            </a:r>
            <a:r>
              <a:rPr lang="en-GB" sz="2100" b="1" dirty="0">
                <a:solidFill>
                  <a:srgbClr val="00B050"/>
                </a:solidFill>
                <a:latin typeface="Arial" charset="0"/>
                <a:ea typeface="MS PGothic" charset="0"/>
                <a:cs typeface="Arial" charset="0"/>
              </a:rPr>
              <a:t>second in </a:t>
            </a:r>
            <a:r>
              <a:rPr lang="en-GB" sz="2100" b="1" dirty="0">
                <a:solidFill>
                  <a:srgbClr val="FF0000"/>
                </a:solidFill>
                <a:latin typeface="Arial" charset="0"/>
                <a:ea typeface="MS PGothic" charset="0"/>
                <a:cs typeface="Arial" charset="0"/>
              </a:rPr>
              <a:t>May </a:t>
            </a:r>
            <a:r>
              <a:rPr lang="en-GB" sz="2100" b="1" dirty="0" smtClean="0">
                <a:solidFill>
                  <a:srgbClr val="FF0000"/>
                </a:solidFill>
                <a:latin typeface="Arial" charset="0"/>
                <a:ea typeface="MS PGothic" charset="0"/>
                <a:cs typeface="Arial" charset="0"/>
              </a:rPr>
              <a:t>2012</a:t>
            </a:r>
            <a:r>
              <a:rPr lang="en-GB" sz="2100" b="1" dirty="0" smtClean="0">
                <a:solidFill>
                  <a:srgbClr val="00B050"/>
                </a:solidFill>
                <a:latin typeface="Arial" charset="0"/>
                <a:ea typeface="MS PGothic" charset="0"/>
                <a:cs typeface="Arial" charset="0"/>
              </a:rPr>
              <a:t>)</a:t>
            </a:r>
          </a:p>
          <a:p>
            <a:pPr>
              <a:defRPr/>
            </a:pPr>
            <a:r>
              <a:rPr lang="en-GB" sz="2100" b="1" dirty="0" smtClean="0">
                <a:solidFill>
                  <a:srgbClr val="00B050"/>
                </a:solidFill>
                <a:latin typeface="Arial" charset="0"/>
                <a:ea typeface="MS PGothic" charset="0"/>
                <a:cs typeface="Arial" charset="0"/>
              </a:rPr>
              <a:t>International </a:t>
            </a:r>
            <a:r>
              <a:rPr lang="en-GB" sz="2100" b="1" dirty="0">
                <a:solidFill>
                  <a:srgbClr val="00B050"/>
                </a:solidFill>
                <a:latin typeface="Arial" charset="0"/>
                <a:ea typeface="MS PGothic" charset="0"/>
                <a:cs typeface="Arial" charset="0"/>
              </a:rPr>
              <a:t>capacity not within country, </a:t>
            </a:r>
            <a:r>
              <a:rPr lang="en-GB" sz="2100" b="1" dirty="0">
                <a:solidFill>
                  <a:srgbClr val="FF0000"/>
                </a:solidFill>
                <a:latin typeface="Arial" charset="0"/>
                <a:ea typeface="MS PGothic" charset="0"/>
                <a:cs typeface="Arial" charset="0"/>
              </a:rPr>
              <a:t>Africa &lt; 1TB</a:t>
            </a:r>
          </a:p>
          <a:p>
            <a:pPr>
              <a:defRPr/>
            </a:pPr>
            <a:r>
              <a:rPr lang="en-GB" sz="2100" b="1" dirty="0">
                <a:solidFill>
                  <a:srgbClr val="00B050"/>
                </a:solidFill>
                <a:latin typeface="Arial" charset="0"/>
                <a:ea typeface="MS PGothic" charset="0"/>
                <a:cs typeface="Arial" charset="0"/>
              </a:rPr>
              <a:t>Expect 606.6 </a:t>
            </a:r>
            <a:r>
              <a:rPr lang="en-GB" sz="2100" b="1" dirty="0" smtClean="0">
                <a:solidFill>
                  <a:srgbClr val="00B050"/>
                </a:solidFill>
                <a:latin typeface="Arial" charset="0"/>
                <a:ea typeface="MS PGothic" charset="0"/>
                <a:cs typeface="Arial" charset="0"/>
              </a:rPr>
              <a:t>terabits per </a:t>
            </a:r>
            <a:r>
              <a:rPr lang="en-GB" sz="2100" b="1" dirty="0">
                <a:solidFill>
                  <a:srgbClr val="00B050"/>
                </a:solidFill>
                <a:latin typeface="Arial" charset="0"/>
                <a:ea typeface="MS PGothic" charset="0"/>
                <a:cs typeface="Arial" charset="0"/>
              </a:rPr>
              <a:t>second in 2018 </a:t>
            </a:r>
            <a:endParaRPr lang="en-GB" sz="2100" b="1" dirty="0" smtClean="0">
              <a:solidFill>
                <a:srgbClr val="00B050"/>
              </a:solidFill>
              <a:latin typeface="Arial" charset="0"/>
              <a:ea typeface="MS PGothic" charset="0"/>
              <a:cs typeface="Arial" charset="0"/>
            </a:endParaRPr>
          </a:p>
          <a:p>
            <a:pPr>
              <a:defRPr/>
            </a:pPr>
            <a:r>
              <a:rPr lang="en-GB" sz="2100" b="1" dirty="0" smtClean="0">
                <a:solidFill>
                  <a:srgbClr val="00B050"/>
                </a:solidFill>
                <a:latin typeface="Arial" charset="0"/>
                <a:ea typeface="MS PGothic" charset="0"/>
                <a:cs typeface="Arial" charset="0"/>
              </a:rPr>
              <a:t>1,103.3 terabits </a:t>
            </a:r>
            <a:r>
              <a:rPr lang="en-GB" sz="2100" b="1" dirty="0">
                <a:solidFill>
                  <a:srgbClr val="00B050"/>
                </a:solidFill>
                <a:latin typeface="Arial" charset="0"/>
                <a:ea typeface="MS PGothic" charset="0"/>
                <a:cs typeface="Arial" charset="0"/>
              </a:rPr>
              <a:t>per second in 2020 </a:t>
            </a:r>
          </a:p>
          <a:p>
            <a:pPr marL="0" indent="0">
              <a:buFont typeface="Times" charset="0"/>
              <a:buNone/>
              <a:defRPr/>
            </a:pPr>
            <a:endParaRPr lang="en-GB" sz="2100" b="1" dirty="0">
              <a:solidFill>
                <a:srgbClr val="00B050"/>
              </a:solidFill>
              <a:latin typeface="Arial" charset="0"/>
              <a:ea typeface="MS PGothic" charset="0"/>
              <a:cs typeface="Arial" charset="0"/>
            </a:endParaRPr>
          </a:p>
        </p:txBody>
      </p:sp>
      <p:sp>
        <p:nvSpPr>
          <p:cNvPr id="56322"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1B9CA3D7-D879-A441-8473-F6489BA7F6F3}" type="slidenum">
              <a:rPr lang="en-GB" b="0">
                <a:latin typeface="Calibri" charset="0"/>
              </a:rPr>
              <a:pPr algn="l" eaLnBrk="1" hangingPunct="1"/>
              <a:t>6</a:t>
            </a:fld>
            <a:endParaRPr lang="en-GB" b="0">
              <a:latin typeface="Calibri" charset="0"/>
            </a:endParaRPr>
          </a:p>
        </p:txBody>
      </p:sp>
      <p:sp>
        <p:nvSpPr>
          <p:cNvPr id="56323" name="Title 1"/>
          <p:cNvSpPr>
            <a:spLocks noGrp="1"/>
          </p:cNvSpPr>
          <p:nvPr>
            <p:ph type="title"/>
          </p:nvPr>
        </p:nvSpPr>
        <p:spPr>
          <a:xfrm>
            <a:off x="406400" y="508000"/>
            <a:ext cx="7132638" cy="665163"/>
          </a:xfrm>
        </p:spPr>
        <p:txBody>
          <a:bodyPr/>
          <a:lstStyle/>
          <a:p>
            <a:r>
              <a:rPr lang="en-GB" sz="3200" b="1" dirty="0" smtClean="0">
                <a:latin typeface="Arial" charset="0"/>
                <a:ea typeface="MS PGothic" charset="0"/>
                <a:cs typeface="Arial" charset="0"/>
              </a:rPr>
              <a:t>Internet Bandwidth</a:t>
            </a:r>
            <a:r>
              <a:rPr lang="en-GB" sz="3200" b="1" dirty="0">
                <a:latin typeface="Arial" charset="0"/>
                <a:ea typeface="MS PGothic" charset="0"/>
                <a:cs typeface="Arial" charset="0"/>
              </a:rPr>
              <a:t/>
            </a:r>
            <a:br>
              <a:rPr lang="en-GB" sz="3200" b="1" dirty="0">
                <a:latin typeface="Arial" charset="0"/>
                <a:ea typeface="MS PGothic" charset="0"/>
                <a:cs typeface="Arial" charset="0"/>
              </a:rPr>
            </a:br>
            <a:endParaRPr lang="en-GB" sz="3200" b="1" dirty="0">
              <a:latin typeface="Arial" charset="0"/>
              <a:ea typeface="MS PGothic" charset="0"/>
            </a:endParaRPr>
          </a:p>
        </p:txBody>
      </p:sp>
      <p:graphicFrame>
        <p:nvGraphicFramePr>
          <p:cNvPr id="5" name="Chart 4"/>
          <p:cNvGraphicFramePr>
            <a:graphicFrameLocks/>
          </p:cNvGraphicFramePr>
          <p:nvPr>
            <p:extLst>
              <p:ext uri="{D42A27DB-BD31-4B8C-83A1-F6EECF244321}">
                <p14:modId xmlns:p14="http://schemas.microsoft.com/office/powerpoint/2010/main" xmlns="" val="1615652285"/>
              </p:ext>
            </p:extLst>
          </p:nvPr>
        </p:nvGraphicFramePr>
        <p:xfrm>
          <a:off x="258763" y="2853559"/>
          <a:ext cx="8275637" cy="332975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436688" y="5954713"/>
            <a:ext cx="7494587" cy="615950"/>
          </a:xfrm>
          <a:prstGeom prst="rect">
            <a:avLst/>
          </a:prstGeom>
          <a:noFill/>
        </p:spPr>
        <p:txBody>
          <a:bodyPr>
            <a:spAutoFit/>
          </a:bodyPr>
          <a:lstStyle/>
          <a:p>
            <a:pPr>
              <a:defRPr/>
            </a:pPr>
            <a:r>
              <a:rPr lang="en-GB" sz="1000" dirty="0">
                <a:solidFill>
                  <a:schemeClr val="tx1">
                    <a:lumMod val="60000"/>
                    <a:lumOff val="40000"/>
                  </a:schemeClr>
                </a:solidFill>
              </a:rPr>
              <a:t>http://</a:t>
            </a:r>
            <a:r>
              <a:rPr lang="en-GB" sz="1000" dirty="0" err="1">
                <a:solidFill>
                  <a:schemeClr val="tx1">
                    <a:lumMod val="60000"/>
                    <a:lumOff val="40000"/>
                  </a:schemeClr>
                </a:solidFill>
              </a:rPr>
              <a:t>arstechnica.com</a:t>
            </a:r>
            <a:r>
              <a:rPr lang="en-GB" sz="1000" dirty="0">
                <a:solidFill>
                  <a:schemeClr val="tx1">
                    <a:lumMod val="60000"/>
                    <a:lumOff val="40000"/>
                  </a:schemeClr>
                </a:solidFill>
              </a:rPr>
              <a:t>/business/2012/05/bandwidth-explosion-as-internet-use-soars-can-bottlenecks-be-averted/</a:t>
            </a:r>
          </a:p>
          <a:p>
            <a:pPr>
              <a:defRPr/>
            </a:pPr>
            <a:endParaRPr lang="en-US" dirty="0"/>
          </a:p>
        </p:txBody>
      </p:sp>
    </p:spTree>
    <p:extLst>
      <p:ext uri="{BB962C8B-B14F-4D97-AF65-F5344CB8AC3E}">
        <p14:creationId xmlns:p14="http://schemas.microsoft.com/office/powerpoint/2010/main" xmlns="" val="776950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86" y="472966"/>
            <a:ext cx="7247200" cy="912212"/>
          </a:xfrm>
        </p:spPr>
        <p:txBody>
          <a:bodyPr anchor="t">
            <a:noAutofit/>
          </a:bodyPr>
          <a:lstStyle/>
          <a:p>
            <a:pPr marL="92075">
              <a:tabLst>
                <a:tab pos="803275" algn="l"/>
              </a:tabLst>
            </a:pPr>
            <a:r>
              <a:rPr lang="en-US" sz="2800" b="1" dirty="0" smtClean="0"/>
              <a:t>By 2020, the IT industry will be dominated by today’s new disruptive technologies…</a:t>
            </a:r>
            <a:endParaRPr lang="en-US" b="1" dirty="0"/>
          </a:p>
        </p:txBody>
      </p:sp>
      <p:sp>
        <p:nvSpPr>
          <p:cNvPr id="5" name="Slide Number Placeholder 4"/>
          <p:cNvSpPr>
            <a:spLocks noGrp="1"/>
          </p:cNvSpPr>
          <p:nvPr>
            <p:ph type="sldNum" sz="quarter" idx="12"/>
          </p:nvPr>
        </p:nvSpPr>
        <p:spPr/>
        <p:txBody>
          <a:bodyPr/>
          <a:lstStyle/>
          <a:p>
            <a:fld id="{30879362-658A-E344-B7E9-F19991414F7F}" type="slidenum">
              <a:rPr lang="en-US" smtClean="0"/>
              <a:pPr/>
              <a:t>7</a:t>
            </a:fld>
            <a:endParaRPr lang="en-US"/>
          </a:p>
        </p:txBody>
      </p:sp>
      <p:sp>
        <p:nvSpPr>
          <p:cNvPr id="7" name="TextBox 6"/>
          <p:cNvSpPr txBox="1"/>
          <p:nvPr/>
        </p:nvSpPr>
        <p:spPr>
          <a:xfrm>
            <a:off x="3738880" y="1385178"/>
            <a:ext cx="4880188" cy="5509200"/>
          </a:xfrm>
          <a:prstGeom prst="rect">
            <a:avLst/>
          </a:prstGeom>
          <a:noFill/>
        </p:spPr>
        <p:txBody>
          <a:bodyPr wrap="square" lIns="91440" rtlCol="0">
            <a:spAutoFit/>
          </a:bodyPr>
          <a:lstStyle/>
          <a:p>
            <a:pPr marL="355600" lvl="1" indent="-355600"/>
            <a:r>
              <a:rPr lang="it-IT" sz="2400" dirty="0" smtClean="0">
                <a:solidFill>
                  <a:schemeClr val="tx2"/>
                </a:solidFill>
              </a:rPr>
              <a:t>Disruptive Technologies </a:t>
            </a:r>
            <a:endParaRPr lang="en-US" sz="2400" dirty="0" smtClean="0">
              <a:solidFill>
                <a:schemeClr val="tx2"/>
              </a:solidFill>
            </a:endParaRPr>
          </a:p>
          <a:p>
            <a:pPr marL="355600" lvl="1" indent="-355600">
              <a:buFont typeface="Wingdings" pitchFamily="2" charset="2"/>
              <a:buChar char="§"/>
            </a:pPr>
            <a:r>
              <a:rPr lang="en-US" sz="2400" dirty="0" smtClean="0">
                <a:solidFill>
                  <a:schemeClr val="tx2"/>
                </a:solidFill>
              </a:rPr>
              <a:t>Cloud computing </a:t>
            </a:r>
          </a:p>
          <a:p>
            <a:pPr marL="355600" lvl="1" indent="-355600">
              <a:buFont typeface="Wingdings" pitchFamily="2" charset="2"/>
              <a:buChar char="§"/>
            </a:pPr>
            <a:r>
              <a:rPr lang="en-US" sz="2400" dirty="0" smtClean="0">
                <a:solidFill>
                  <a:schemeClr val="tx2"/>
                </a:solidFill>
              </a:rPr>
              <a:t>Mobile devices and apps </a:t>
            </a:r>
          </a:p>
          <a:p>
            <a:pPr marL="355600" lvl="1" indent="-355600">
              <a:buFont typeface="Wingdings" pitchFamily="2" charset="2"/>
              <a:buChar char="§"/>
            </a:pPr>
            <a:r>
              <a:rPr lang="en-US" sz="2400" dirty="0" smtClean="0">
                <a:solidFill>
                  <a:schemeClr val="tx2"/>
                </a:solidFill>
              </a:rPr>
              <a:t>Social technologies </a:t>
            </a:r>
          </a:p>
          <a:p>
            <a:pPr marL="355600" lvl="1" indent="-355600">
              <a:buFont typeface="Wingdings" pitchFamily="2" charset="2"/>
              <a:buChar char="§"/>
            </a:pPr>
            <a:r>
              <a:rPr lang="en-US" sz="2400" dirty="0" smtClean="0">
                <a:solidFill>
                  <a:schemeClr val="tx2"/>
                </a:solidFill>
              </a:rPr>
              <a:t>Big Data analytics</a:t>
            </a:r>
          </a:p>
          <a:p>
            <a:pPr marL="355600" lvl="1" indent="-355600">
              <a:buFont typeface="Wingdings" pitchFamily="2" charset="2"/>
              <a:buChar char="§"/>
            </a:pPr>
            <a:r>
              <a:rPr lang="en-US" sz="2400" dirty="0" smtClean="0">
                <a:solidFill>
                  <a:schemeClr val="tx2"/>
                </a:solidFill>
              </a:rPr>
              <a:t>Internet of Things </a:t>
            </a:r>
          </a:p>
          <a:p>
            <a:pPr marL="355600" lvl="1" indent="-355600"/>
            <a:endParaRPr lang="en-US" sz="2000" dirty="0" smtClean="0">
              <a:solidFill>
                <a:schemeClr val="tx2"/>
              </a:solidFill>
            </a:endParaRPr>
          </a:p>
          <a:p>
            <a:pPr marL="355600" lvl="1" indent="-355600"/>
            <a:r>
              <a:rPr lang="en-US" sz="2400" dirty="0" smtClean="0">
                <a:solidFill>
                  <a:schemeClr val="tx2"/>
                </a:solidFill>
              </a:rPr>
              <a:t>Today = about 22% of global IT spending</a:t>
            </a:r>
            <a:endParaRPr lang="it-IT" sz="2400" dirty="0" smtClean="0">
              <a:solidFill>
                <a:schemeClr val="tx2"/>
              </a:solidFill>
            </a:endParaRPr>
          </a:p>
          <a:p>
            <a:pPr marL="355600" lvl="1" indent="-355600"/>
            <a:r>
              <a:rPr lang="it-IT" sz="2400" dirty="0" smtClean="0">
                <a:solidFill>
                  <a:schemeClr val="tx2"/>
                </a:solidFill>
              </a:rPr>
              <a:t>2020 = 40% of the market and 98% of growth</a:t>
            </a:r>
            <a:endParaRPr lang="en-GB" dirty="0"/>
          </a:p>
          <a:p>
            <a:pPr marL="355600" lvl="1" indent="-355600"/>
            <a:r>
              <a:rPr lang="en-GB" dirty="0" smtClean="0">
                <a:solidFill>
                  <a:schemeClr val="tx2"/>
                </a:solidFill>
              </a:rPr>
              <a:t>2020</a:t>
            </a:r>
            <a:r>
              <a:rPr lang="en-GB" dirty="0">
                <a:solidFill>
                  <a:schemeClr val="tx2"/>
                </a:solidFill>
              </a:rPr>
              <a:t>, </a:t>
            </a:r>
            <a:r>
              <a:rPr lang="en-GB" dirty="0" smtClean="0">
                <a:solidFill>
                  <a:schemeClr val="tx2"/>
                </a:solidFill>
              </a:rPr>
              <a:t>ICT </a:t>
            </a:r>
            <a:r>
              <a:rPr lang="en-GB" dirty="0">
                <a:solidFill>
                  <a:schemeClr val="tx2"/>
                </a:solidFill>
              </a:rPr>
              <a:t>industry will generate nearly €4 trillion in spending worldwide</a:t>
            </a:r>
            <a:endParaRPr lang="en-US" dirty="0">
              <a:solidFill>
                <a:schemeClr val="tx2"/>
              </a:solidFill>
            </a:endParaRPr>
          </a:p>
          <a:p>
            <a:pPr marL="355600" lvl="1" indent="-355600">
              <a:buFont typeface="Arial" pitchFamily="34" charset="0"/>
              <a:buChar char="•"/>
            </a:pPr>
            <a:endParaRPr lang="it-IT" sz="2000" b="1" dirty="0" smtClean="0">
              <a:solidFill>
                <a:schemeClr val="tx2"/>
              </a:solidFill>
            </a:endParaRPr>
          </a:p>
        </p:txBody>
      </p:sp>
      <p:pic>
        <p:nvPicPr>
          <p:cNvPr id="8" name="Picture 10" descr="http://idc-insights-community.com/files/784e33afc8/Picture1.png"/>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494987" y="1385178"/>
            <a:ext cx="3243893" cy="4841902"/>
          </a:xfrm>
          <a:prstGeom prst="rect">
            <a:avLst/>
          </a:prstGeom>
          <a:noFill/>
        </p:spPr>
      </p:pic>
      <p:pic>
        <p:nvPicPr>
          <p:cNvPr id="9" name="Picture 2" descr="C:\Users\mbardellini\Desktop\IDC_full-colour_300.jpg"/>
          <p:cNvPicPr>
            <a:picLocks noChangeAspect="1" noChangeArrowheads="1"/>
          </p:cNvPicPr>
          <p:nvPr/>
        </p:nvPicPr>
        <p:blipFill>
          <a:blip r:embed="rId4" cstate="print"/>
          <a:srcRect/>
          <a:stretch>
            <a:fillRect/>
          </a:stretch>
        </p:blipFill>
        <p:spPr bwMode="auto">
          <a:xfrm>
            <a:off x="7215342" y="2737846"/>
            <a:ext cx="1755237" cy="782712"/>
          </a:xfrm>
          <a:prstGeom prst="rect">
            <a:avLst/>
          </a:prstGeom>
          <a:noFill/>
        </p:spPr>
      </p:pic>
    </p:spTree>
    <p:extLst>
      <p:ext uri="{BB962C8B-B14F-4D97-AF65-F5344CB8AC3E}">
        <p14:creationId xmlns:p14="http://schemas.microsoft.com/office/powerpoint/2010/main" xmlns="" val="168079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8</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Additional Trends </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87366"/>
            <a:ext cx="8413531" cy="49594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marL="0" indent="0">
              <a:buNone/>
            </a:pPr>
            <a:r>
              <a:rPr lang="en-GB" sz="2400" b="1" dirty="0" smtClean="0">
                <a:solidFill>
                  <a:srgbClr val="00B050"/>
                </a:solidFill>
                <a:latin typeface="+mj-lt"/>
              </a:rPr>
              <a:t>In addition to:</a:t>
            </a:r>
          </a:p>
          <a:p>
            <a:r>
              <a:rPr lang="en-GB" sz="2400" b="1" dirty="0" smtClean="0">
                <a:latin typeface="+mj-lt"/>
              </a:rPr>
              <a:t>Cloud, Mobile, Big data analytics, Internet </a:t>
            </a:r>
            <a:r>
              <a:rPr lang="en-GB" sz="2400" b="1" dirty="0">
                <a:latin typeface="+mj-lt"/>
              </a:rPr>
              <a:t>of </a:t>
            </a:r>
            <a:r>
              <a:rPr lang="en-GB" sz="2400" b="1" dirty="0" smtClean="0">
                <a:latin typeface="+mj-lt"/>
              </a:rPr>
              <a:t>things, Social </a:t>
            </a:r>
            <a:r>
              <a:rPr lang="en-GB" sz="2400" b="1" dirty="0">
                <a:latin typeface="+mj-lt"/>
              </a:rPr>
              <a:t>tools and </a:t>
            </a:r>
            <a:r>
              <a:rPr lang="en-GB" sz="2400" b="1" dirty="0" smtClean="0">
                <a:latin typeface="+mj-lt"/>
              </a:rPr>
              <a:t>technologies</a:t>
            </a:r>
          </a:p>
          <a:p>
            <a:pPr marL="0" indent="0">
              <a:buNone/>
            </a:pPr>
            <a:r>
              <a:rPr lang="en-GB" sz="2400" b="1" dirty="0">
                <a:solidFill>
                  <a:srgbClr val="00B050"/>
                </a:solidFill>
                <a:latin typeface="+mj-lt"/>
              </a:rPr>
              <a:t>Add:</a:t>
            </a:r>
          </a:p>
          <a:p>
            <a:r>
              <a:rPr lang="en-GB" sz="2400" b="1" dirty="0" smtClean="0">
                <a:latin typeface="+mj-lt"/>
              </a:rPr>
              <a:t>3D/4D printing</a:t>
            </a:r>
          </a:p>
          <a:p>
            <a:pPr marL="0" indent="0">
              <a:buNone/>
            </a:pPr>
            <a:endParaRPr lang="en-GB" sz="2400" b="1" dirty="0" smtClean="0">
              <a:solidFill>
                <a:srgbClr val="00B050"/>
              </a:solidFill>
              <a:latin typeface="+mj-lt"/>
            </a:endParaRPr>
          </a:p>
          <a:p>
            <a:pPr marL="0" indent="0">
              <a:buNone/>
            </a:pPr>
            <a:r>
              <a:rPr lang="en-GB" sz="2400" b="1" dirty="0" smtClean="0">
                <a:solidFill>
                  <a:srgbClr val="00B050"/>
                </a:solidFill>
                <a:latin typeface="+mj-lt"/>
              </a:rPr>
              <a:t>Challenges</a:t>
            </a:r>
            <a:r>
              <a:rPr lang="en-GB" sz="2400" b="1" dirty="0">
                <a:solidFill>
                  <a:srgbClr val="00B050"/>
                </a:solidFill>
                <a:latin typeface="+mj-lt"/>
              </a:rPr>
              <a:t>:</a:t>
            </a:r>
          </a:p>
          <a:p>
            <a:pPr marL="0" indent="0">
              <a:buNone/>
            </a:pPr>
            <a:endParaRPr lang="en-GB" sz="2400" b="1" dirty="0" smtClean="0">
              <a:latin typeface="+mj-lt"/>
            </a:endParaRPr>
          </a:p>
          <a:p>
            <a:r>
              <a:rPr lang="en-GB" sz="2400" b="1" dirty="0" smtClean="0">
                <a:latin typeface="+mj-lt"/>
              </a:rPr>
              <a:t>Cyber Security			Shadow </a:t>
            </a:r>
            <a:r>
              <a:rPr lang="en-GB" sz="2400" b="1" dirty="0">
                <a:latin typeface="+mj-lt"/>
              </a:rPr>
              <a:t>IT</a:t>
            </a: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16386" name="Picture 2" descr="J:\Research\MyPublications\Presentations\2014June18Nigeria\Dcis_agent1cybercrime.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2755824" y="4717307"/>
            <a:ext cx="2071482" cy="1380125"/>
          </a:xfrm>
          <a:prstGeom prst="rect">
            <a:avLst/>
          </a:prstGeom>
          <a:noFill/>
          <a:extLst>
            <a:ext uri="{909E8E84-426E-40DD-AFC4-6F175D3DCCD1}">
              <a14:hiddenFill xmlns:a14="http://schemas.microsoft.com/office/drawing/2010/main" xmlns="">
                <a:solidFill>
                  <a:srgbClr val="FFFFFF"/>
                </a:solidFill>
              </a14:hiddenFill>
            </a:ext>
          </a:extLst>
        </p:spPr>
      </p:pic>
      <p:pic>
        <p:nvPicPr>
          <p:cNvPr id="16388" name="Picture 4" descr="http://www.imagesource.com/Doc/IS0/Media/TR5/a/d/2/8/IS099785V.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796386" y="4257104"/>
            <a:ext cx="1338621" cy="2010709"/>
          </a:xfrm>
          <a:prstGeom prst="rect">
            <a:avLst/>
          </a:prstGeom>
          <a:noFill/>
          <a:extLst>
            <a:ext uri="{909E8E84-426E-40DD-AFC4-6F175D3DCCD1}">
              <a14:hiddenFill xmlns:a14="http://schemas.microsoft.com/office/drawing/2010/main" xmlns="">
                <a:solidFill>
                  <a:srgbClr val="FFFFFF"/>
                </a:solidFill>
              </a14:hiddenFill>
            </a:ext>
          </a:extLst>
        </p:spPr>
      </p:pic>
      <p:pic>
        <p:nvPicPr>
          <p:cNvPr id="16390" name="Picture 6" descr="http://www.imagesource.com/Doc/IS0/Media/TR5/9/7/8/7/IS09AH04U.jpg"/>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3175832" y="2664722"/>
            <a:ext cx="1892519" cy="14220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7393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0879362-658A-E344-B7E9-F19991414F7F}" type="slidenum">
              <a:rPr lang="en-US" smtClean="0"/>
              <a:pPr/>
              <a:t>9</a:t>
            </a:fld>
            <a:endParaRPr lang="en-US" dirty="0"/>
          </a:p>
        </p:txBody>
      </p:sp>
      <p:sp>
        <p:nvSpPr>
          <p:cNvPr id="14" name="Content Placeholder 2"/>
          <p:cNvSpPr>
            <a:spLocks noGrp="1"/>
          </p:cNvSpPr>
          <p:nvPr>
            <p:ph idx="1"/>
          </p:nvPr>
        </p:nvSpPr>
        <p:spPr>
          <a:xfrm>
            <a:off x="3657600" y="1434661"/>
            <a:ext cx="5265683" cy="4729656"/>
          </a:xfrm>
        </p:spPr>
        <p:txBody>
          <a:bodyPr>
            <a:noAutofit/>
          </a:bodyPr>
          <a:lstStyle/>
          <a:p>
            <a:pPr marL="447675" indent="-265113">
              <a:lnSpc>
                <a:spcPct val="110000"/>
              </a:lnSpc>
              <a:spcBef>
                <a:spcPts val="600"/>
              </a:spcBef>
              <a:buFont typeface="Wingdings" pitchFamily="2" charset="2"/>
              <a:buChar char="§"/>
            </a:pPr>
            <a:r>
              <a:rPr lang="en-GB" sz="2100" b="1" dirty="0">
                <a:solidFill>
                  <a:schemeClr val="tx2"/>
                </a:solidFill>
                <a:cs typeface="Calibri" pitchFamily="34" charset="0"/>
              </a:rPr>
              <a:t>March 2013 6/7 people on the planet </a:t>
            </a:r>
            <a:r>
              <a:rPr lang="en-GB" sz="2100" b="1" dirty="0" smtClean="0">
                <a:solidFill>
                  <a:schemeClr val="tx2"/>
                </a:solidFill>
                <a:cs typeface="Calibri" pitchFamily="34" charset="0"/>
              </a:rPr>
              <a:t>had </a:t>
            </a:r>
            <a:r>
              <a:rPr lang="en-GB" sz="2100" b="1" dirty="0">
                <a:solidFill>
                  <a:schemeClr val="tx2"/>
                </a:solidFill>
                <a:cs typeface="Calibri" pitchFamily="34" charset="0"/>
              </a:rPr>
              <a:t>access to a mobile phone – only </a:t>
            </a:r>
            <a:r>
              <a:rPr lang="en-GB" sz="2100" b="1" dirty="0" smtClean="0">
                <a:solidFill>
                  <a:schemeClr val="tx2"/>
                </a:solidFill>
                <a:cs typeface="Calibri" pitchFamily="34" charset="0"/>
              </a:rPr>
              <a:t>4.5/7 had </a:t>
            </a:r>
            <a:r>
              <a:rPr lang="en-GB" sz="2100" b="1" dirty="0">
                <a:solidFill>
                  <a:schemeClr val="tx2"/>
                </a:solidFill>
                <a:cs typeface="Calibri" pitchFamily="34" charset="0"/>
              </a:rPr>
              <a:t>access to a toilet!</a:t>
            </a:r>
            <a:endParaRPr lang="en-US" sz="2100" b="1" dirty="0">
              <a:cs typeface="Calibri" pitchFamily="34" charset="0"/>
            </a:endParaRPr>
          </a:p>
          <a:p>
            <a:pPr marL="447675" indent="-265113">
              <a:lnSpc>
                <a:spcPct val="110000"/>
              </a:lnSpc>
              <a:spcBef>
                <a:spcPts val="600"/>
              </a:spcBef>
              <a:buFont typeface="Wingdings" pitchFamily="2" charset="2"/>
              <a:buChar char="§"/>
            </a:pPr>
            <a:r>
              <a:rPr lang="en-GB" sz="2100" b="1" dirty="0">
                <a:solidFill>
                  <a:schemeClr val="tx2"/>
                </a:solidFill>
                <a:cs typeface="Calibri" pitchFamily="34" charset="0"/>
              </a:rPr>
              <a:t>Facebook had 100 million mobile phone accesses per day (2010)</a:t>
            </a:r>
          </a:p>
          <a:p>
            <a:pPr marL="447675" indent="-265113">
              <a:lnSpc>
                <a:spcPct val="110000"/>
              </a:lnSpc>
              <a:spcBef>
                <a:spcPts val="600"/>
              </a:spcBef>
              <a:buFont typeface="Wingdings" pitchFamily="2" charset="2"/>
              <a:buChar char="§"/>
            </a:pPr>
            <a:r>
              <a:rPr lang="en-GB" sz="2100" b="1" dirty="0">
                <a:solidFill>
                  <a:schemeClr val="tx2"/>
                </a:solidFill>
                <a:cs typeface="Calibri" pitchFamily="34" charset="0"/>
              </a:rPr>
              <a:t>2013: 17.4% of web traffic </a:t>
            </a:r>
            <a:r>
              <a:rPr lang="en-GB" sz="2100" b="1" dirty="0" smtClean="0">
                <a:solidFill>
                  <a:schemeClr val="tx2"/>
                </a:solidFill>
                <a:cs typeface="Calibri" pitchFamily="34" charset="0"/>
              </a:rPr>
              <a:t>came </a:t>
            </a:r>
            <a:r>
              <a:rPr lang="en-GB" sz="2100" b="1" dirty="0">
                <a:solidFill>
                  <a:schemeClr val="tx2"/>
                </a:solidFill>
                <a:cs typeface="Calibri" pitchFamily="34" charset="0"/>
              </a:rPr>
              <a:t>through mobile </a:t>
            </a:r>
            <a:r>
              <a:rPr lang="en-GB" sz="2100" b="1" dirty="0">
                <a:solidFill>
                  <a:srgbClr val="FF0000"/>
                </a:solidFill>
                <a:cs typeface="Calibri" pitchFamily="34" charset="0"/>
              </a:rPr>
              <a:t>(&gt;6% on 2012</a:t>
            </a:r>
            <a:r>
              <a:rPr lang="en-GB" sz="2100" b="1" dirty="0">
                <a:solidFill>
                  <a:schemeClr val="tx2"/>
                </a:solidFill>
                <a:cs typeface="Calibri" pitchFamily="34" charset="0"/>
              </a:rPr>
              <a:t>)</a:t>
            </a:r>
          </a:p>
          <a:p>
            <a:pPr marL="447675" indent="-265113">
              <a:lnSpc>
                <a:spcPct val="110000"/>
              </a:lnSpc>
              <a:spcBef>
                <a:spcPts val="600"/>
              </a:spcBef>
              <a:buFont typeface="Wingdings" pitchFamily="2" charset="2"/>
              <a:buChar char="§"/>
            </a:pPr>
            <a:r>
              <a:rPr lang="it-IT" sz="2100" b="1" dirty="0" smtClean="0">
                <a:solidFill>
                  <a:schemeClr val="tx2"/>
                </a:solidFill>
                <a:cs typeface="Calibri" pitchFamily="34" charset="0"/>
              </a:rPr>
              <a:t>By 2016 the </a:t>
            </a:r>
            <a:r>
              <a:rPr lang="en-GB" sz="2100" b="1" dirty="0" smtClean="0">
                <a:solidFill>
                  <a:schemeClr val="tx2"/>
                </a:solidFill>
                <a:cs typeface="Calibri" pitchFamily="34" charset="0"/>
              </a:rPr>
              <a:t>number of people accessing the Internet through PCs will </a:t>
            </a:r>
            <a:r>
              <a:rPr lang="en-GB" sz="2100" b="1" dirty="0" smtClean="0">
                <a:solidFill>
                  <a:srgbClr val="FF0000"/>
                </a:solidFill>
                <a:cs typeface="Calibri" pitchFamily="34" charset="0"/>
              </a:rPr>
              <a:t>shrink by 15 million </a:t>
            </a:r>
            <a:r>
              <a:rPr lang="en-GB" sz="2100" b="1" dirty="0" smtClean="0">
                <a:solidFill>
                  <a:schemeClr val="tx2"/>
                </a:solidFill>
                <a:cs typeface="Calibri" pitchFamily="34" charset="0"/>
              </a:rPr>
              <a:t>as the number of </a:t>
            </a:r>
            <a:r>
              <a:rPr lang="en-GB" sz="2100" b="1" dirty="0" smtClean="0">
                <a:solidFill>
                  <a:srgbClr val="FF0000"/>
                </a:solidFill>
                <a:cs typeface="Calibri" pitchFamily="34" charset="0"/>
              </a:rPr>
              <a:t>mobile users increases by 91 million</a:t>
            </a:r>
          </a:p>
        </p:txBody>
      </p:sp>
      <p:pic>
        <p:nvPicPr>
          <p:cNvPr id="8" name="Picture 2" descr="C:\Users\mbardellini\Desktop\13541265-cloud-computing-and-mobility-concept-touchscreen-smartphone-and-blue-glossy-clouds-with-lot-of-color.jpg"/>
          <p:cNvPicPr>
            <a:picLocks noChangeAspect="1" noChangeArrowheads="1"/>
          </p:cNvPicPr>
          <p:nvPr/>
        </p:nvPicPr>
        <p:blipFill>
          <a:blip r:embed="rId3" cstate="print"/>
          <a:srcRect/>
          <a:stretch>
            <a:fillRect/>
          </a:stretch>
        </p:blipFill>
        <p:spPr bwMode="auto">
          <a:xfrm>
            <a:off x="0" y="1616587"/>
            <a:ext cx="3844718" cy="3917110"/>
          </a:xfrm>
          <a:prstGeom prst="rect">
            <a:avLst/>
          </a:prstGeom>
          <a:noFill/>
        </p:spPr>
      </p:pic>
      <p:sp>
        <p:nvSpPr>
          <p:cNvPr id="10" name="Title 1"/>
          <p:cNvSpPr txBox="1">
            <a:spLocks/>
          </p:cNvSpPr>
          <p:nvPr/>
        </p:nvSpPr>
        <p:spPr bwMode="auto">
          <a:xfrm>
            <a:off x="406400" y="539531"/>
            <a:ext cx="7132638" cy="6651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0" fontAlgn="base" hangingPunct="0">
              <a:lnSpc>
                <a:spcPct val="95000"/>
              </a:lnSpc>
              <a:spcBef>
                <a:spcPct val="0"/>
              </a:spcBef>
              <a:spcAft>
                <a:spcPct val="0"/>
              </a:spcAft>
              <a:defRPr sz="2400">
                <a:solidFill>
                  <a:schemeClr val="tx2"/>
                </a:solidFill>
                <a:latin typeface="+mj-lt"/>
                <a:ea typeface="MS PGothic" pitchFamily="34" charset="-128"/>
                <a:cs typeface="MS PGothic" charset="0"/>
              </a:defRPr>
            </a:lvl1pPr>
            <a:lvl2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2pPr>
            <a:lvl3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3pPr>
            <a:lvl4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4pPr>
            <a:lvl5pPr algn="l" rtl="0" eaLnBrk="0" fontAlgn="base" hangingPunct="0">
              <a:lnSpc>
                <a:spcPct val="95000"/>
              </a:lnSpc>
              <a:spcBef>
                <a:spcPct val="0"/>
              </a:spcBef>
              <a:spcAft>
                <a:spcPct val="0"/>
              </a:spcAft>
              <a:defRPr sz="2400">
                <a:solidFill>
                  <a:schemeClr val="tx2"/>
                </a:solidFill>
                <a:latin typeface="Arial" charset="0"/>
                <a:ea typeface="MS PGothic" pitchFamily="34" charset="-128"/>
                <a:cs typeface="MS PGothic" charset="0"/>
              </a:defRPr>
            </a:lvl5pPr>
            <a:lvl6pPr marL="4572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6pPr>
            <a:lvl7pPr marL="9144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7pPr>
            <a:lvl8pPr marL="13716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8pPr>
            <a:lvl9pPr marL="1828800" algn="l" rtl="0" eaLnBrk="0" fontAlgn="base" hangingPunct="0">
              <a:lnSpc>
                <a:spcPct val="95000"/>
              </a:lnSpc>
              <a:spcBef>
                <a:spcPct val="0"/>
              </a:spcBef>
              <a:spcAft>
                <a:spcPct val="0"/>
              </a:spcAft>
              <a:defRPr sz="2400">
                <a:solidFill>
                  <a:schemeClr val="tx2"/>
                </a:solidFill>
                <a:latin typeface="Arial" charset="0"/>
                <a:ea typeface="ＭＳ Ｐゴシック" pitchFamily="34" charset="-128"/>
              </a:defRPr>
            </a:lvl9pPr>
          </a:lstStyle>
          <a:p>
            <a:r>
              <a:rPr lang="en-GB" sz="3600" b="1" dirty="0" smtClean="0">
                <a:latin typeface="Arial" charset="0"/>
                <a:ea typeface="MS PGothic" charset="0"/>
              </a:rPr>
              <a:t>Trends - Mobile</a:t>
            </a:r>
            <a:r>
              <a:rPr lang="en-GB" sz="3200" b="1" dirty="0" smtClean="0">
                <a:solidFill>
                  <a:schemeClr val="tx1">
                    <a:lumMod val="75000"/>
                  </a:schemeClr>
                </a:solidFill>
                <a:latin typeface="Arial" charset="0"/>
                <a:ea typeface="MS PGothic" charset="0"/>
                <a:cs typeface="Arial" charset="0"/>
              </a:rPr>
              <a:t/>
            </a:r>
            <a:br>
              <a:rPr lang="en-GB" sz="3200" b="1" dirty="0" smtClean="0">
                <a:solidFill>
                  <a:schemeClr val="tx1">
                    <a:lumMod val="75000"/>
                  </a:schemeClr>
                </a:solidFill>
                <a:latin typeface="Arial" charset="0"/>
                <a:ea typeface="MS PGothic" charset="0"/>
                <a:cs typeface="Arial" charset="0"/>
              </a:rPr>
            </a:br>
            <a:r>
              <a:rPr lang="en-GB" sz="3200" b="1" dirty="0" smtClean="0">
                <a:latin typeface="Arial" charset="0"/>
                <a:ea typeface="MS PGothic" charset="0"/>
              </a:rPr>
              <a:t/>
            </a:r>
            <a:br>
              <a:rPr lang="en-GB" sz="3200" b="1" dirty="0" smtClean="0">
                <a:latin typeface="Arial" charset="0"/>
                <a:ea typeface="MS PGothic" charset="0"/>
              </a:rPr>
            </a:br>
            <a:endParaRPr lang="en-GB" sz="3200" b="1" dirty="0">
              <a:latin typeface="Arial" charset="0"/>
              <a:ea typeface="MS PGothic" charset="0"/>
            </a:endParaRPr>
          </a:p>
        </p:txBody>
      </p:sp>
    </p:spTree>
    <p:extLst>
      <p:ext uri="{BB962C8B-B14F-4D97-AF65-F5344CB8AC3E}">
        <p14:creationId xmlns:p14="http://schemas.microsoft.com/office/powerpoint/2010/main" xmlns="" val="154944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10</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Trends - Mobile</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71" y="1324304"/>
            <a:ext cx="6207486" cy="50225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800"/>
              </a:spcAft>
            </a:pPr>
            <a:r>
              <a:rPr lang="en-GB" sz="2400" b="1" dirty="0" smtClean="0"/>
              <a:t>In 2013, both the Apple App store and Google Play exceeded the 50 billion downloads threshold. </a:t>
            </a:r>
          </a:p>
          <a:p>
            <a:pPr>
              <a:spcAft>
                <a:spcPts val="1800"/>
              </a:spcAft>
            </a:pPr>
            <a:r>
              <a:rPr lang="en-GB" sz="2400" b="1" dirty="0" smtClean="0">
                <a:solidFill>
                  <a:srgbClr val="00B050"/>
                </a:solidFill>
              </a:rPr>
              <a:t>In both cases, half of the total downloads occurred in the preceding 12 months. </a:t>
            </a:r>
          </a:p>
          <a:p>
            <a:pPr>
              <a:spcAft>
                <a:spcPts val="1800"/>
              </a:spcAft>
            </a:pPr>
            <a:r>
              <a:rPr lang="en-GB" sz="2400" b="1" dirty="0">
                <a:ea typeface="MS PGothic" charset="0"/>
                <a:cs typeface="Arial" charset="0"/>
              </a:rPr>
              <a:t>IDC estimates that smart mobile devices will generate </a:t>
            </a:r>
            <a:r>
              <a:rPr lang="en-GB" sz="2400" b="1" dirty="0">
                <a:solidFill>
                  <a:srgbClr val="FF0000"/>
                </a:solidFill>
                <a:ea typeface="MS PGothic" charset="0"/>
                <a:cs typeface="Arial" charset="0"/>
              </a:rPr>
              <a:t>57% of the IT industry’s overall growth worldwide </a:t>
            </a:r>
            <a:r>
              <a:rPr lang="en-GB" sz="2400" b="1" dirty="0">
                <a:ea typeface="MS PGothic" charset="0"/>
                <a:cs typeface="Arial" charset="0"/>
              </a:rPr>
              <a:t>(Gens, 2013)</a:t>
            </a:r>
          </a:p>
          <a:p>
            <a:pPr>
              <a:spcAft>
                <a:spcPts val="1800"/>
              </a:spcAft>
            </a:pPr>
            <a:r>
              <a:rPr lang="en-GB" sz="2400" b="1" dirty="0">
                <a:solidFill>
                  <a:srgbClr val="00B050"/>
                </a:solidFill>
              </a:rPr>
              <a:t>98% of mobile apps not used </a:t>
            </a:r>
            <a:r>
              <a:rPr lang="en-GB" sz="2400" b="1" dirty="0" smtClean="0">
                <a:solidFill>
                  <a:srgbClr val="00B050"/>
                </a:solidFill>
              </a:rPr>
              <a:t>one year </a:t>
            </a:r>
            <a:r>
              <a:rPr lang="en-GB" sz="2400" b="1" dirty="0">
                <a:solidFill>
                  <a:srgbClr val="00B050"/>
                </a:solidFill>
              </a:rPr>
              <a:t>after release</a:t>
            </a: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17410" name="Picture 2" descr="Mobile Phone Network Stock Phot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5587" y="1324304"/>
            <a:ext cx="2583790" cy="1791429"/>
          </a:xfrm>
          <a:prstGeom prst="rect">
            <a:avLst/>
          </a:prstGeom>
          <a:noFill/>
          <a:extLst>
            <a:ext uri="{909E8E84-426E-40DD-AFC4-6F175D3DCCD1}">
              <a14:hiddenFill xmlns:a14="http://schemas.microsoft.com/office/drawing/2010/main" xmlns="">
                <a:solidFill>
                  <a:srgbClr val="FFFFFF"/>
                </a:solidFill>
              </a14:hiddenFill>
            </a:ext>
          </a:extLst>
        </p:spPr>
      </p:pic>
      <p:pic>
        <p:nvPicPr>
          <p:cNvPr id="17412" name="Picture 4" descr="http://www.imagesource.com/Doc/IS0/Media/TR5/2/c/5/e/IS09AG29V.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633157" y="4303547"/>
            <a:ext cx="2510843" cy="16715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82994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11</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Trends - Cloud</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40767"/>
            <a:ext cx="8592207" cy="50060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GB" sz="2000" i="1" dirty="0"/>
              <a:t>Clouds are a large pool of </a:t>
            </a:r>
            <a:r>
              <a:rPr lang="en-GB" sz="2000" b="1" i="1" dirty="0"/>
              <a:t>easily usable and accessible virtualized resources </a:t>
            </a:r>
            <a:r>
              <a:rPr lang="en-GB" sz="2000" i="1" dirty="0"/>
              <a:t>(such as hardware, development platforms and/or services). These resources can be </a:t>
            </a:r>
            <a:r>
              <a:rPr lang="en-GB" sz="2000" b="1" i="1" dirty="0"/>
              <a:t>dynamically re- configured </a:t>
            </a:r>
            <a:r>
              <a:rPr lang="en-GB" sz="2000" i="1" dirty="0"/>
              <a:t>to adjust to a variable load (scale), allowing also for an </a:t>
            </a:r>
            <a:r>
              <a:rPr lang="en-GB" sz="2000" b="1" i="1" dirty="0"/>
              <a:t>optimum resource utilization</a:t>
            </a:r>
            <a:r>
              <a:rPr lang="en-GB" sz="2000" i="1" dirty="0"/>
              <a:t>. This pool of resources is typically exploited by a </a:t>
            </a:r>
            <a:r>
              <a:rPr lang="en-GB" sz="2000" b="1" i="1" dirty="0"/>
              <a:t>pay-per-use model </a:t>
            </a:r>
            <a:r>
              <a:rPr lang="en-GB" sz="2000" i="1" dirty="0"/>
              <a:t>in which guarantees are offered by the Infrastructure Provider by means of </a:t>
            </a:r>
            <a:r>
              <a:rPr lang="en-GB" sz="2000" b="1" i="1" dirty="0"/>
              <a:t>customized SLAs </a:t>
            </a:r>
            <a:r>
              <a:rPr lang="en-GB" sz="2000" dirty="0"/>
              <a:t>(Vaquero et al, 2009). </a:t>
            </a:r>
            <a:endParaRPr lang="en-GB" sz="2000" dirty="0" smtClean="0"/>
          </a:p>
          <a:p>
            <a:pPr>
              <a:spcAft>
                <a:spcPts val="1200"/>
              </a:spcAft>
            </a:pPr>
            <a:r>
              <a:rPr lang="en-GB" sz="2000" b="1" dirty="0" smtClean="0"/>
              <a:t>Characteristics</a:t>
            </a:r>
            <a:r>
              <a:rPr lang="en-GB" sz="2000" dirty="0" smtClean="0"/>
              <a:t> </a:t>
            </a:r>
            <a:r>
              <a:rPr lang="en-GB" sz="2000" dirty="0"/>
              <a:t>that distinguish </a:t>
            </a:r>
            <a:r>
              <a:rPr lang="en-GB" sz="2000" dirty="0" smtClean="0"/>
              <a:t>from </a:t>
            </a:r>
            <a:r>
              <a:rPr lang="en-GB" sz="2000" dirty="0"/>
              <a:t>traditional resource provision models</a:t>
            </a:r>
            <a:endParaRPr lang="en-GB" sz="2000" dirty="0" smtClean="0"/>
          </a:p>
          <a:p>
            <a:pPr lvl="3"/>
            <a:r>
              <a:rPr lang="en-GB" sz="2000" b="1" dirty="0">
                <a:solidFill>
                  <a:srgbClr val="00B050"/>
                </a:solidFill>
              </a:rPr>
              <a:t>On-demand</a:t>
            </a:r>
          </a:p>
          <a:p>
            <a:pPr lvl="3"/>
            <a:r>
              <a:rPr lang="en-GB" sz="2000" b="1" dirty="0">
                <a:solidFill>
                  <a:srgbClr val="00B050"/>
                </a:solidFill>
              </a:rPr>
              <a:t>Internet based</a:t>
            </a:r>
          </a:p>
          <a:p>
            <a:pPr lvl="3"/>
            <a:r>
              <a:rPr lang="en-GB" sz="2000" b="1" dirty="0">
                <a:solidFill>
                  <a:srgbClr val="00B050"/>
                </a:solidFill>
              </a:rPr>
              <a:t>Resource-pooling</a:t>
            </a:r>
          </a:p>
          <a:p>
            <a:pPr lvl="3"/>
            <a:r>
              <a:rPr lang="en-GB" sz="2000" b="1" dirty="0">
                <a:solidFill>
                  <a:srgbClr val="00B050"/>
                </a:solidFill>
              </a:rPr>
              <a:t>Infinite capacity</a:t>
            </a:r>
          </a:p>
          <a:p>
            <a:pPr lvl="3"/>
            <a:r>
              <a:rPr lang="en-GB" sz="2000" b="1" dirty="0">
                <a:solidFill>
                  <a:srgbClr val="00B050"/>
                </a:solidFill>
              </a:rPr>
              <a:t>Demand-driven billing</a:t>
            </a:r>
          </a:p>
          <a:p>
            <a:pPr>
              <a:spcAft>
                <a:spcPts val="1200"/>
              </a:spcAft>
            </a:pPr>
            <a:endParaRPr lang="en-GB" sz="2000" dirty="0"/>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18434" name="Picture 2" descr="Cloud Computing Concept Stock Phot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14031" y="4154214"/>
            <a:ext cx="2083128" cy="208312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517720" y="4392118"/>
            <a:ext cx="1489510" cy="1200329"/>
          </a:xfrm>
          <a:prstGeom prst="rect">
            <a:avLst/>
          </a:prstGeom>
          <a:noFill/>
        </p:spPr>
        <p:txBody>
          <a:bodyPr wrap="none" rtlCol="0">
            <a:spAutoFit/>
          </a:bodyPr>
          <a:lstStyle/>
          <a:p>
            <a:pPr marL="342900" indent="-342900">
              <a:buFont typeface="Arial" pitchFamily="34" charset="0"/>
              <a:buChar char="•"/>
            </a:pPr>
            <a:r>
              <a:rPr lang="en-GB" dirty="0" smtClean="0">
                <a:solidFill>
                  <a:srgbClr val="FF0000"/>
                </a:solidFill>
              </a:rPr>
              <a:t>Public</a:t>
            </a:r>
          </a:p>
          <a:p>
            <a:pPr marL="342900" indent="-342900">
              <a:buFont typeface="Arial" pitchFamily="34" charset="0"/>
              <a:buChar char="•"/>
            </a:pPr>
            <a:r>
              <a:rPr lang="en-GB" dirty="0" smtClean="0">
                <a:solidFill>
                  <a:srgbClr val="FF0000"/>
                </a:solidFill>
              </a:rPr>
              <a:t>Private</a:t>
            </a:r>
          </a:p>
          <a:p>
            <a:pPr marL="342900" indent="-342900">
              <a:buFont typeface="Arial" pitchFamily="34" charset="0"/>
              <a:buChar char="•"/>
            </a:pPr>
            <a:r>
              <a:rPr lang="en-GB" dirty="0" smtClean="0">
                <a:solidFill>
                  <a:srgbClr val="FF0000"/>
                </a:solidFill>
              </a:rPr>
              <a:t>Hybrid</a:t>
            </a:r>
            <a:endParaRPr lang="en-GB" dirty="0">
              <a:solidFill>
                <a:srgbClr val="FF0000"/>
              </a:solidFill>
            </a:endParaRPr>
          </a:p>
        </p:txBody>
      </p:sp>
    </p:spTree>
    <p:extLst>
      <p:ext uri="{BB962C8B-B14F-4D97-AF65-F5344CB8AC3E}">
        <p14:creationId xmlns:p14="http://schemas.microsoft.com/office/powerpoint/2010/main" xmlns="" val="2615466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descr="C:\Users\mbardellini\Desktop\IDC_full-colour_300.jpg"/>
          <p:cNvPicPr>
            <a:picLocks noChangeAspect="1" noChangeArrowheads="1"/>
          </p:cNvPicPr>
          <p:nvPr/>
        </p:nvPicPr>
        <p:blipFill>
          <a:blip r:embed="rId3" cstate="print"/>
          <a:srcRect/>
          <a:stretch>
            <a:fillRect/>
          </a:stretch>
        </p:blipFill>
        <p:spPr bwMode="auto">
          <a:xfrm>
            <a:off x="7142382" y="33557"/>
            <a:ext cx="1755237" cy="782712"/>
          </a:xfrm>
          <a:prstGeom prst="rect">
            <a:avLst/>
          </a:prstGeom>
          <a:noFill/>
        </p:spPr>
      </p:pic>
      <p:sp>
        <p:nvSpPr>
          <p:cNvPr id="2" name="Title 1"/>
          <p:cNvSpPr>
            <a:spLocks noGrp="1"/>
          </p:cNvSpPr>
          <p:nvPr>
            <p:ph type="title"/>
          </p:nvPr>
        </p:nvSpPr>
        <p:spPr>
          <a:xfrm>
            <a:off x="409903" y="476764"/>
            <a:ext cx="6931572" cy="679010"/>
          </a:xfrm>
        </p:spPr>
        <p:txBody>
          <a:bodyPr>
            <a:noAutofit/>
          </a:bodyPr>
          <a:lstStyle/>
          <a:p>
            <a:r>
              <a:rPr lang="en-GB" sz="4000" b="1" dirty="0">
                <a:latin typeface="Arial" charset="0"/>
                <a:ea typeface="MS PGothic" charset="0"/>
              </a:rPr>
              <a:t>Trends - Cloud</a:t>
            </a:r>
            <a:endParaRPr lang="en-US" sz="4000" b="1" dirty="0"/>
          </a:p>
        </p:txBody>
      </p:sp>
      <p:sp>
        <p:nvSpPr>
          <p:cNvPr id="5" name="Slide Number Placeholder 4"/>
          <p:cNvSpPr>
            <a:spLocks noGrp="1"/>
          </p:cNvSpPr>
          <p:nvPr>
            <p:ph type="sldNum" sz="quarter" idx="12"/>
          </p:nvPr>
        </p:nvSpPr>
        <p:spPr/>
        <p:txBody>
          <a:bodyPr/>
          <a:lstStyle/>
          <a:p>
            <a:fld id="{30879362-658A-E344-B7E9-F19991414F7F}" type="slidenum">
              <a:rPr lang="en-US" smtClean="0"/>
              <a:pPr/>
              <a:t>12</a:t>
            </a:fld>
            <a:endParaRPr lang="en-US" dirty="0"/>
          </a:p>
        </p:txBody>
      </p:sp>
      <p:graphicFrame>
        <p:nvGraphicFramePr>
          <p:cNvPr id="43" name="Diagram 42"/>
          <p:cNvGraphicFramePr/>
          <p:nvPr>
            <p:extLst>
              <p:ext uri="{D42A27DB-BD31-4B8C-83A1-F6EECF244321}">
                <p14:modId xmlns:p14="http://schemas.microsoft.com/office/powerpoint/2010/main" xmlns="" val="975346212"/>
              </p:ext>
            </p:extLst>
          </p:nvPr>
        </p:nvGraphicFramePr>
        <p:xfrm>
          <a:off x="232440" y="1425782"/>
          <a:ext cx="3994312" cy="37720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4" name="Rectangle 43"/>
          <p:cNvSpPr/>
          <p:nvPr/>
        </p:nvSpPr>
        <p:spPr>
          <a:xfrm>
            <a:off x="4325619" y="1634834"/>
            <a:ext cx="4572000" cy="4038029"/>
          </a:xfrm>
          <a:prstGeom prst="rect">
            <a:avLst/>
          </a:prstGeom>
        </p:spPr>
        <p:txBody>
          <a:bodyPr wrap="square">
            <a:spAutoFit/>
          </a:bodyPr>
          <a:lstStyle/>
          <a:p>
            <a:pPr indent="-160338">
              <a:lnSpc>
                <a:spcPct val="110000"/>
              </a:lnSpc>
              <a:spcBef>
                <a:spcPts val="600"/>
              </a:spcBef>
              <a:buNone/>
            </a:pPr>
            <a:r>
              <a:rPr lang="it-IT" sz="2800" b="1" dirty="0" smtClean="0">
                <a:solidFill>
                  <a:schemeClr val="tx2"/>
                </a:solidFill>
                <a:latin typeface="Calibri" pitchFamily="34" charset="0"/>
                <a:cs typeface="Calibri" pitchFamily="34" charset="0"/>
              </a:rPr>
              <a:t>Cloud is key for digital innovation </a:t>
            </a:r>
          </a:p>
          <a:p>
            <a:pPr marL="447675" indent="-265113">
              <a:lnSpc>
                <a:spcPct val="110000"/>
              </a:lnSpc>
              <a:spcBef>
                <a:spcPts val="600"/>
              </a:spcBef>
              <a:buFont typeface="Wingdings" pitchFamily="2" charset="2"/>
              <a:buChar char="§"/>
            </a:pPr>
            <a:r>
              <a:rPr lang="it-IT" sz="2800" dirty="0" smtClean="0">
                <a:solidFill>
                  <a:schemeClr val="tx2"/>
                </a:solidFill>
                <a:latin typeface="Calibri" pitchFamily="34" charset="0"/>
                <a:cs typeface="Calibri" pitchFamily="34" charset="0"/>
              </a:rPr>
              <a:t>Traditional SW and HW spending transforming into SaaS, IaaS</a:t>
            </a:r>
          </a:p>
          <a:p>
            <a:pPr marL="447675" indent="-265113">
              <a:lnSpc>
                <a:spcPct val="110000"/>
              </a:lnSpc>
              <a:spcBef>
                <a:spcPts val="600"/>
              </a:spcBef>
              <a:buFont typeface="Wingdings" pitchFamily="2" charset="2"/>
              <a:buChar char="§"/>
            </a:pPr>
            <a:r>
              <a:rPr lang="it-IT" sz="2800" dirty="0" smtClean="0">
                <a:solidFill>
                  <a:schemeClr val="tx2"/>
                </a:solidFill>
                <a:latin typeface="Calibri" pitchFamily="34" charset="0"/>
                <a:cs typeface="Calibri" pitchFamily="34" charset="0"/>
              </a:rPr>
              <a:t>Cloud is an enabler of mobility and Big Data, an enhancer of IoT</a:t>
            </a:r>
            <a:endParaRPr lang="en-GB" sz="2800" dirty="0" smtClean="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xmlns="" val="4280321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13</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Cloud Workforce Skills</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359979" y="1340069"/>
            <a:ext cx="6624145" cy="23963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r>
              <a:rPr lang="en-GB" sz="2400" b="1" dirty="0" smtClean="0"/>
              <a:t>An </a:t>
            </a:r>
            <a:r>
              <a:rPr lang="en-GB" sz="2400" b="1" dirty="0"/>
              <a:t>article in Forbes magazine cited eight essential skills for cloud </a:t>
            </a:r>
            <a:r>
              <a:rPr lang="en-GB" sz="2400" b="1" dirty="0" smtClean="0"/>
              <a:t>computing:</a:t>
            </a:r>
            <a:endParaRPr lang="en-GB" sz="2400" b="1" dirty="0"/>
          </a:p>
          <a:p>
            <a:pPr lvl="1"/>
            <a:r>
              <a:rPr lang="en-GB" sz="2300" b="1" dirty="0">
                <a:solidFill>
                  <a:srgbClr val="00B050"/>
                </a:solidFill>
              </a:rPr>
              <a:t>Business and financial skills</a:t>
            </a:r>
          </a:p>
          <a:p>
            <a:pPr lvl="1"/>
            <a:r>
              <a:rPr lang="en-GB" sz="2300" b="1" dirty="0">
                <a:solidFill>
                  <a:srgbClr val="00B050"/>
                </a:solidFill>
              </a:rPr>
              <a:t>Technical </a:t>
            </a:r>
            <a:r>
              <a:rPr lang="en-GB" sz="2300" b="1" dirty="0" smtClean="0">
                <a:solidFill>
                  <a:srgbClr val="00B050"/>
                </a:solidFill>
              </a:rPr>
              <a:t>skills</a:t>
            </a:r>
          </a:p>
          <a:p>
            <a:pPr lvl="1"/>
            <a:r>
              <a:rPr lang="en-GB" sz="2300" b="1" dirty="0" smtClean="0">
                <a:solidFill>
                  <a:srgbClr val="00B050"/>
                </a:solidFill>
              </a:rPr>
              <a:t>Security </a:t>
            </a:r>
            <a:r>
              <a:rPr lang="en-GB" sz="2300" b="1" dirty="0">
                <a:solidFill>
                  <a:srgbClr val="00B050"/>
                </a:solidFill>
              </a:rPr>
              <a:t>and compliance</a:t>
            </a:r>
          </a:p>
          <a:p>
            <a:pPr marL="163512" lvl="1" indent="0">
              <a:buNone/>
            </a:pPr>
            <a:endParaRPr lang="en-GB" sz="2300" b="1" dirty="0">
              <a:solidFill>
                <a:srgbClr val="00B050"/>
              </a:solidFill>
            </a:endParaRPr>
          </a:p>
        </p:txBody>
      </p:sp>
      <p:pic>
        <p:nvPicPr>
          <p:cNvPr id="26626" name="Picture 2" descr="http://www.imagesource.com/Doc/IS0/Media/TR5/d/6/4/7/IS09A8J3Z.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95950" y="2182265"/>
            <a:ext cx="3448050" cy="2295526"/>
          </a:xfrm>
          <a:prstGeom prst="rect">
            <a:avLst/>
          </a:prstGeom>
          <a:noFill/>
          <a:extLst>
            <a:ext uri="{909E8E84-426E-40DD-AFC4-6F175D3DCCD1}">
              <a14:hiddenFill xmlns:a14="http://schemas.microsoft.com/office/drawing/2010/main" xmlns="">
                <a:solidFill>
                  <a:srgbClr val="FFFFFF"/>
                </a:solidFill>
              </a14:hiddenFill>
            </a:ext>
          </a:extLst>
        </p:spPr>
      </p:pic>
      <p:sp>
        <p:nvSpPr>
          <p:cNvPr id="8" name="Content Placeholder 2"/>
          <p:cNvSpPr txBox="1">
            <a:spLocks/>
          </p:cNvSpPr>
          <p:nvPr/>
        </p:nvSpPr>
        <p:spPr bwMode="auto">
          <a:xfrm>
            <a:off x="359980" y="3736428"/>
            <a:ext cx="8359478" cy="31215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lvl="1"/>
            <a:r>
              <a:rPr lang="en-GB" sz="2300" b="1" dirty="0" smtClean="0">
                <a:solidFill>
                  <a:srgbClr val="00B050"/>
                </a:solidFill>
              </a:rPr>
              <a:t>Project </a:t>
            </a:r>
            <a:r>
              <a:rPr lang="en-GB" sz="2300" b="1" dirty="0">
                <a:solidFill>
                  <a:srgbClr val="00B050"/>
                </a:solidFill>
              </a:rPr>
              <a:t>management skills</a:t>
            </a:r>
          </a:p>
          <a:p>
            <a:pPr lvl="1"/>
            <a:r>
              <a:rPr lang="en-GB" sz="2300" b="1" dirty="0">
                <a:solidFill>
                  <a:srgbClr val="00B050"/>
                </a:solidFill>
              </a:rPr>
              <a:t>Contract and vendor negotiation</a:t>
            </a:r>
          </a:p>
          <a:p>
            <a:pPr lvl="1"/>
            <a:r>
              <a:rPr lang="en-GB" sz="2300" b="1" dirty="0" smtClean="0">
                <a:solidFill>
                  <a:srgbClr val="00B050"/>
                </a:solidFill>
              </a:rPr>
              <a:t>Data </a:t>
            </a:r>
            <a:r>
              <a:rPr lang="en-GB" sz="2300" b="1" dirty="0">
                <a:solidFill>
                  <a:srgbClr val="00B050"/>
                </a:solidFill>
              </a:rPr>
              <a:t>integration and analysis </a:t>
            </a:r>
            <a:r>
              <a:rPr lang="en-GB" sz="2300" b="1" dirty="0" smtClean="0">
                <a:solidFill>
                  <a:srgbClr val="00B050"/>
                </a:solidFill>
              </a:rPr>
              <a:t>skills</a:t>
            </a:r>
          </a:p>
          <a:p>
            <a:pPr lvl="1"/>
            <a:r>
              <a:rPr lang="en-GB" sz="2300" b="1" dirty="0">
                <a:solidFill>
                  <a:srgbClr val="00B050"/>
                </a:solidFill>
              </a:rPr>
              <a:t>Enterprise architecture and business needs analysis</a:t>
            </a:r>
          </a:p>
          <a:p>
            <a:pPr lvl="1"/>
            <a:r>
              <a:rPr lang="en-GB" sz="2300" b="1" dirty="0" smtClean="0">
                <a:solidFill>
                  <a:srgbClr val="00B050"/>
                </a:solidFill>
              </a:rPr>
              <a:t>Mobile </a:t>
            </a:r>
            <a:r>
              <a:rPr lang="en-GB" sz="2300" b="1" dirty="0">
                <a:solidFill>
                  <a:srgbClr val="00B050"/>
                </a:solidFill>
              </a:rPr>
              <a:t>app development and management skills</a:t>
            </a:r>
          </a:p>
          <a:p>
            <a:pPr lvl="0"/>
            <a:endParaRPr lang="en-GB" sz="2000" dirty="0"/>
          </a:p>
          <a:p>
            <a:pPr lvl="0"/>
            <a:endParaRPr lang="en-GB" sz="2000" dirty="0"/>
          </a:p>
        </p:txBody>
      </p:sp>
    </p:spTree>
    <p:extLst>
      <p:ext uri="{BB962C8B-B14F-4D97-AF65-F5344CB8AC3E}">
        <p14:creationId xmlns:p14="http://schemas.microsoft.com/office/powerpoint/2010/main" xmlns="" val="1974078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14</a:t>
            </a:fld>
            <a:endParaRPr lang="en-GB" b="0">
              <a:latin typeface="Calibri" charset="0"/>
            </a:endParaRPr>
          </a:p>
        </p:txBody>
      </p:sp>
      <p:sp>
        <p:nvSpPr>
          <p:cNvPr id="53251" name="Title 1"/>
          <p:cNvSpPr>
            <a:spLocks noGrp="1"/>
          </p:cNvSpPr>
          <p:nvPr>
            <p:ph type="title"/>
          </p:nvPr>
        </p:nvSpPr>
        <p:spPr>
          <a:xfrm>
            <a:off x="406400" y="378372"/>
            <a:ext cx="7132638" cy="794791"/>
          </a:xfrm>
        </p:spPr>
        <p:txBody>
          <a:bodyPr/>
          <a:lstStyle/>
          <a:p>
            <a:r>
              <a:rPr lang="en-GB" sz="3400" b="1" dirty="0" smtClean="0">
                <a:latin typeface="Arial" charset="0"/>
                <a:ea typeface="MS PGothic" charset="0"/>
              </a:rPr>
              <a:t>Trends – Big Data Analytics, Data Visualisation</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70" y="1340069"/>
            <a:ext cx="5675586" cy="30196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lvl="0"/>
            <a:r>
              <a:rPr lang="en-GB" sz="2300" b="1" dirty="0"/>
              <a:t>IBM </a:t>
            </a:r>
            <a:r>
              <a:rPr lang="en-GB" sz="2300" b="1" dirty="0" smtClean="0"/>
              <a:t>- ‘</a:t>
            </a:r>
            <a:r>
              <a:rPr lang="en-GB" sz="2300" b="1" dirty="0"/>
              <a:t>every day, we create 2.5 quintillion bytes of data” i.e. 90% of world’s data created in the last two years – growing by 50% per year! </a:t>
            </a:r>
            <a:r>
              <a:rPr lang="en-GB" sz="2300" b="1" dirty="0" smtClean="0"/>
              <a:t>(ACM</a:t>
            </a:r>
            <a:r>
              <a:rPr lang="en-GB" sz="2300" b="1" dirty="0"/>
              <a:t>)</a:t>
            </a:r>
          </a:p>
          <a:p>
            <a:r>
              <a:rPr lang="en-GB" sz="2300" b="1" dirty="0">
                <a:solidFill>
                  <a:srgbClr val="00B050"/>
                </a:solidFill>
              </a:rPr>
              <a:t>In 2010 Eric Schmidt said “Every 2 Days We create as much information as we did up to 2003”.</a:t>
            </a: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28676" name="Picture 4" descr="Big Data Stock Phot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72594" y="1223251"/>
            <a:ext cx="2819729" cy="1973810"/>
          </a:xfrm>
          <a:prstGeom prst="rect">
            <a:avLst/>
          </a:prstGeom>
          <a:noFill/>
          <a:extLst>
            <a:ext uri="{909E8E84-426E-40DD-AFC4-6F175D3DCCD1}">
              <a14:hiddenFill xmlns:a14="http://schemas.microsoft.com/office/drawing/2010/main" xmlns="">
                <a:solidFill>
                  <a:srgbClr val="FFFFFF"/>
                </a:solidFill>
              </a14:hiddenFill>
            </a:ext>
          </a:extLst>
        </p:spPr>
      </p:pic>
      <p:pic>
        <p:nvPicPr>
          <p:cNvPr id="28678" name="Picture 6" descr="http://www.imagesource.com/Doc/IS0/Media/TR5/b/4/0/f/IS09AG0HC.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708020" y="4359729"/>
            <a:ext cx="2555443" cy="1920112"/>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Content Placeholder 2"/>
          <p:cNvSpPr txBox="1">
            <a:spLocks/>
          </p:cNvSpPr>
          <p:nvPr/>
        </p:nvSpPr>
        <p:spPr bwMode="auto">
          <a:xfrm>
            <a:off x="3985468" y="4202168"/>
            <a:ext cx="4858030" cy="2106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GB" sz="2300" b="1" dirty="0" smtClean="0"/>
              <a:t>Gartner </a:t>
            </a:r>
            <a:r>
              <a:rPr lang="en-GB" sz="2300" b="1" dirty="0"/>
              <a:t>predicts that 4.4 million IT jobs globally will be created to support big data, with 1.9 million of those jobs in the US (Lundquist, 2012). </a:t>
            </a:r>
            <a:endParaRPr lang="en-GB" sz="2300" b="1" dirty="0" smtClean="0"/>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spTree>
    <p:extLst>
      <p:ext uri="{BB962C8B-B14F-4D97-AF65-F5344CB8AC3E}">
        <p14:creationId xmlns:p14="http://schemas.microsoft.com/office/powerpoint/2010/main" xmlns="" val="65148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15</a:t>
            </a:fld>
            <a:endParaRPr lang="en-GB" b="0">
              <a:latin typeface="Calibri" charset="0"/>
            </a:endParaRPr>
          </a:p>
        </p:txBody>
      </p:sp>
      <p:sp>
        <p:nvSpPr>
          <p:cNvPr id="53251" name="Title 1"/>
          <p:cNvSpPr>
            <a:spLocks noGrp="1"/>
          </p:cNvSpPr>
          <p:nvPr>
            <p:ph type="title"/>
          </p:nvPr>
        </p:nvSpPr>
        <p:spPr>
          <a:xfrm>
            <a:off x="406400" y="378372"/>
            <a:ext cx="7132638" cy="794791"/>
          </a:xfrm>
        </p:spPr>
        <p:txBody>
          <a:bodyPr/>
          <a:lstStyle/>
          <a:p>
            <a:r>
              <a:rPr lang="en-GB" sz="3400" b="1" dirty="0" smtClean="0">
                <a:latin typeface="Arial" charset="0"/>
                <a:ea typeface="MS PGothic" charset="0"/>
              </a:rPr>
              <a:t>Trends – Big Data Analytics, Data Visualisation</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40069"/>
            <a:ext cx="5328745" cy="50067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800"/>
              </a:spcAft>
            </a:pPr>
            <a:r>
              <a:rPr lang="en-GB" sz="2200" b="1" dirty="0" smtClean="0"/>
              <a:t>Data </a:t>
            </a:r>
            <a:r>
              <a:rPr lang="en-GB" sz="2200" b="1" dirty="0"/>
              <a:t>scientists are the experts who know how to devise mechanisms for </a:t>
            </a:r>
            <a:r>
              <a:rPr lang="en-GB" sz="2200" b="1" dirty="0">
                <a:solidFill>
                  <a:srgbClr val="FF0000"/>
                </a:solidFill>
              </a:rPr>
              <a:t>extracting answers to key business questions </a:t>
            </a:r>
            <a:r>
              <a:rPr lang="en-GB" sz="2200" b="1" dirty="0"/>
              <a:t>from the quagmire of </a:t>
            </a:r>
            <a:r>
              <a:rPr lang="en-GB" sz="2200" b="1" dirty="0">
                <a:solidFill>
                  <a:srgbClr val="FF0000"/>
                </a:solidFill>
              </a:rPr>
              <a:t>unstructured data </a:t>
            </a:r>
            <a:r>
              <a:rPr lang="en-GB" sz="2200" b="1" dirty="0"/>
              <a:t>that exists in organisations </a:t>
            </a:r>
            <a:r>
              <a:rPr lang="en-GB" sz="2200" b="1" dirty="0" smtClean="0"/>
              <a:t>today</a:t>
            </a:r>
          </a:p>
          <a:p>
            <a:pPr>
              <a:spcAft>
                <a:spcPts val="1800"/>
              </a:spcAft>
            </a:pPr>
            <a:r>
              <a:rPr lang="en-GB" sz="2200" b="1" dirty="0" smtClean="0">
                <a:solidFill>
                  <a:srgbClr val="00B050"/>
                </a:solidFill>
              </a:rPr>
              <a:t>A </a:t>
            </a:r>
            <a:r>
              <a:rPr lang="en-GB" sz="2200" b="1" dirty="0">
                <a:solidFill>
                  <a:srgbClr val="00B050"/>
                </a:solidFill>
              </a:rPr>
              <a:t>role that typically demands a scientific background with computational and analytical skills. </a:t>
            </a:r>
            <a:endParaRPr lang="en-GB" sz="2200" b="1" dirty="0" smtClean="0">
              <a:solidFill>
                <a:srgbClr val="00B050"/>
              </a:solidFill>
            </a:endParaRPr>
          </a:p>
          <a:p>
            <a:pPr>
              <a:spcAft>
                <a:spcPts val="1800"/>
              </a:spcAft>
            </a:pPr>
            <a:r>
              <a:rPr lang="en-GB" sz="2200" b="1" dirty="0" smtClean="0"/>
              <a:t>Growth exploding in bioinformatics careers due to wealth of data being generated – need people to make sense of it!</a:t>
            </a:r>
            <a:endParaRPr lang="en-GB" sz="2200" b="1" dirty="0"/>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29698" name="Picture 2" descr="http://www.imagesource.com/Doc/IS0/Media/TR5/7/0/4/e/IS099MK9D.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95950" y="2143891"/>
            <a:ext cx="3448050" cy="22955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3255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16</a:t>
            </a:fld>
            <a:endParaRPr lang="en-GB" b="0">
              <a:latin typeface="Calibri" charset="0"/>
            </a:endParaRPr>
          </a:p>
        </p:txBody>
      </p:sp>
      <p:sp>
        <p:nvSpPr>
          <p:cNvPr id="53251" name="Title 1"/>
          <p:cNvSpPr>
            <a:spLocks noGrp="1"/>
          </p:cNvSpPr>
          <p:nvPr>
            <p:ph type="title"/>
          </p:nvPr>
        </p:nvSpPr>
        <p:spPr>
          <a:xfrm>
            <a:off x="406399" y="508000"/>
            <a:ext cx="7806267" cy="665163"/>
          </a:xfrm>
        </p:spPr>
        <p:txBody>
          <a:bodyPr/>
          <a:lstStyle/>
          <a:p>
            <a:r>
              <a:rPr lang="en-GB" sz="3200" b="1" dirty="0" smtClean="0">
                <a:latin typeface="Arial" charset="0"/>
                <a:ea typeface="MS PGothic" charset="0"/>
              </a:rPr>
              <a:t>Big Data – how it is changing society</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245476"/>
            <a:ext cx="8413531" cy="51013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GB" sz="2000" dirty="0"/>
              <a:t>Analysis of </a:t>
            </a:r>
            <a:r>
              <a:rPr lang="en-GB" sz="2000" b="1" dirty="0" err="1">
                <a:solidFill>
                  <a:srgbClr val="00B050"/>
                </a:solidFill>
              </a:rPr>
              <a:t>anonymised</a:t>
            </a:r>
            <a:r>
              <a:rPr lang="en-GB" sz="2000" b="1" dirty="0">
                <a:solidFill>
                  <a:srgbClr val="00B050"/>
                </a:solidFill>
              </a:rPr>
              <a:t> mobile phone data </a:t>
            </a:r>
            <a:r>
              <a:rPr lang="en-GB" sz="2000" dirty="0" smtClean="0"/>
              <a:t>- </a:t>
            </a:r>
            <a:r>
              <a:rPr lang="en-GB" sz="2000" b="1" dirty="0"/>
              <a:t>track commuter journeys</a:t>
            </a:r>
            <a:r>
              <a:rPr lang="en-GB" sz="2000" dirty="0"/>
              <a:t> </a:t>
            </a:r>
            <a:r>
              <a:rPr lang="en-GB" sz="2000" dirty="0" smtClean="0"/>
              <a:t> from </a:t>
            </a:r>
            <a:r>
              <a:rPr lang="en-GB" sz="2000" dirty="0"/>
              <a:t>home to work, </a:t>
            </a:r>
            <a:r>
              <a:rPr lang="en-GB" sz="2000" dirty="0" smtClean="0"/>
              <a:t>re-routed buses </a:t>
            </a:r>
            <a:r>
              <a:rPr lang="en-GB" sz="2000" b="1" dirty="0" smtClean="0"/>
              <a:t>reduced </a:t>
            </a:r>
            <a:r>
              <a:rPr lang="en-GB" sz="2000" b="1" dirty="0"/>
              <a:t>commuter time by 10% in one city</a:t>
            </a:r>
            <a:r>
              <a:rPr lang="en-GB" sz="2000" dirty="0"/>
              <a:t>. </a:t>
            </a:r>
            <a:endParaRPr lang="en-GB" sz="2000" dirty="0" smtClean="0"/>
          </a:p>
          <a:p>
            <a:pPr>
              <a:spcAft>
                <a:spcPts val="1200"/>
              </a:spcAft>
            </a:pPr>
            <a:r>
              <a:rPr lang="en-GB" sz="2000" dirty="0" smtClean="0"/>
              <a:t>Understanding </a:t>
            </a:r>
            <a:r>
              <a:rPr lang="en-GB" sz="2000" b="1" dirty="0" smtClean="0">
                <a:solidFill>
                  <a:srgbClr val="00B050"/>
                </a:solidFill>
              </a:rPr>
              <a:t>patterns </a:t>
            </a:r>
            <a:r>
              <a:rPr lang="en-GB" sz="2000" b="1" dirty="0">
                <a:solidFill>
                  <a:srgbClr val="00B050"/>
                </a:solidFill>
              </a:rPr>
              <a:t>of movement </a:t>
            </a:r>
            <a:r>
              <a:rPr lang="en-GB" sz="2000" b="1" dirty="0"/>
              <a:t>through analysis of cell tower hopping can tell you how disease will spread </a:t>
            </a:r>
            <a:endParaRPr lang="en-GB" sz="2000" b="1" dirty="0" smtClean="0"/>
          </a:p>
          <a:p>
            <a:pPr marL="161925" lvl="1" indent="-161925">
              <a:spcAft>
                <a:spcPts val="1200"/>
              </a:spcAft>
              <a:buSzPct val="90000"/>
              <a:buFont typeface="Times" charset="0"/>
              <a:buChar char="•"/>
            </a:pPr>
            <a:r>
              <a:rPr lang="en-GB" sz="2000" b="1" dirty="0">
                <a:solidFill>
                  <a:srgbClr val="00B050"/>
                </a:solidFill>
              </a:rPr>
              <a:t>T</a:t>
            </a:r>
            <a:r>
              <a:rPr lang="en-GB" sz="2000" b="1" dirty="0" smtClean="0">
                <a:solidFill>
                  <a:srgbClr val="00B050"/>
                </a:solidFill>
              </a:rPr>
              <a:t>ypical </a:t>
            </a:r>
            <a:r>
              <a:rPr lang="en-GB" sz="2000" b="1" dirty="0">
                <a:solidFill>
                  <a:srgbClr val="00B050"/>
                </a:solidFill>
              </a:rPr>
              <a:t>patterns of behaviour </a:t>
            </a:r>
            <a:r>
              <a:rPr lang="en-GB" sz="2000" dirty="0"/>
              <a:t>e.g. </a:t>
            </a:r>
            <a:r>
              <a:rPr lang="en-GB" sz="2000" b="1" dirty="0"/>
              <a:t>daily routine, triggering health alerts</a:t>
            </a:r>
            <a:r>
              <a:rPr lang="en-GB" sz="2000" dirty="0"/>
              <a:t> if these change.</a:t>
            </a:r>
          </a:p>
          <a:p>
            <a:pPr>
              <a:spcAft>
                <a:spcPts val="1200"/>
              </a:spcAft>
            </a:pPr>
            <a:r>
              <a:rPr lang="en-GB" sz="2000" b="1" dirty="0" smtClean="0">
                <a:solidFill>
                  <a:srgbClr val="00B050"/>
                </a:solidFill>
              </a:rPr>
              <a:t>Analysis </a:t>
            </a:r>
            <a:r>
              <a:rPr lang="en-GB" sz="2000" b="1" dirty="0">
                <a:solidFill>
                  <a:srgbClr val="00B050"/>
                </a:solidFill>
              </a:rPr>
              <a:t>of taxi journeys </a:t>
            </a:r>
            <a:r>
              <a:rPr lang="en-GB" sz="2000" dirty="0" smtClean="0"/>
              <a:t>in </a:t>
            </a:r>
            <a:r>
              <a:rPr lang="en-GB" sz="2000" dirty="0"/>
              <a:t>San </a:t>
            </a:r>
            <a:r>
              <a:rPr lang="en-GB" sz="2000" dirty="0" smtClean="0"/>
              <a:t>Francisco (Sandy </a:t>
            </a:r>
            <a:r>
              <a:rPr lang="en-GB" sz="2000" dirty="0" err="1"/>
              <a:t>Pentland</a:t>
            </a:r>
            <a:r>
              <a:rPr lang="en-GB" sz="2000" dirty="0"/>
              <a:t> </a:t>
            </a:r>
            <a:r>
              <a:rPr lang="en-GB" sz="2000" dirty="0" smtClean="0"/>
              <a:t>MIT) classify </a:t>
            </a:r>
            <a:r>
              <a:rPr lang="en-GB" sz="2000" dirty="0"/>
              <a:t>people into urban </a:t>
            </a:r>
            <a:r>
              <a:rPr lang="en-GB" sz="2000" dirty="0" smtClean="0"/>
              <a:t>tribes and their typical behaviour – </a:t>
            </a:r>
            <a:r>
              <a:rPr lang="en-GB" sz="2000" b="1" dirty="0"/>
              <a:t>what they wear, how social they are, music they like, how much they exercise, typical health problems e.g. diabetes,  patterns of health</a:t>
            </a:r>
            <a:r>
              <a:rPr lang="en-GB" sz="2000" dirty="0"/>
              <a:t> </a:t>
            </a:r>
            <a:r>
              <a:rPr lang="en-GB" sz="2000" dirty="0" smtClean="0"/>
              <a:t> (reduce </a:t>
            </a:r>
            <a:r>
              <a:rPr lang="en-GB" sz="2000" dirty="0"/>
              <a:t>healthcare costs if problems caught </a:t>
            </a:r>
            <a:r>
              <a:rPr lang="en-GB" sz="2000" dirty="0" smtClean="0"/>
              <a:t>early)</a:t>
            </a:r>
          </a:p>
          <a:p>
            <a:pPr>
              <a:spcAft>
                <a:spcPts val="1200"/>
              </a:spcAft>
            </a:pPr>
            <a:r>
              <a:rPr lang="en-GB" sz="2000" b="1" dirty="0" smtClean="0">
                <a:solidFill>
                  <a:srgbClr val="00B050"/>
                </a:solidFill>
              </a:rPr>
              <a:t>Personalised adverts </a:t>
            </a:r>
            <a:r>
              <a:rPr lang="en-GB" sz="2000" dirty="0" smtClean="0"/>
              <a:t>on web, TV </a:t>
            </a:r>
          </a:p>
          <a:p>
            <a:pPr>
              <a:spcAft>
                <a:spcPts val="1200"/>
              </a:spcAft>
            </a:pPr>
            <a:r>
              <a:rPr lang="en-GB" sz="2000" b="1" dirty="0" smtClean="0">
                <a:solidFill>
                  <a:srgbClr val="00B050"/>
                </a:solidFill>
                <a:ea typeface="MS PGothic" charset="0"/>
              </a:rPr>
              <a:t>Cars monitor driving habits </a:t>
            </a:r>
            <a:r>
              <a:rPr lang="en-GB" sz="2000" dirty="0" smtClean="0">
                <a:ea typeface="MS PGothic" charset="0"/>
              </a:rPr>
              <a:t>and report to insurance</a:t>
            </a:r>
          </a:p>
        </p:txBody>
      </p:sp>
      <p:pic>
        <p:nvPicPr>
          <p:cNvPr id="30722" name="Picture 2" descr="http://www.imagesource.com/Doc/IS0/Media/TR5/b/1/4/1/IS09AF1O3.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624692" y="5180780"/>
            <a:ext cx="2519308" cy="16772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2046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17</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Big Brother?</a:t>
            </a: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06287"/>
            <a:ext cx="5717201" cy="33137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600"/>
              </a:spcAft>
            </a:pPr>
            <a:r>
              <a:rPr lang="en-GB" sz="2000" b="1" dirty="0"/>
              <a:t>Many companies now offering </a:t>
            </a:r>
            <a:r>
              <a:rPr lang="en-GB" sz="2000" b="1" dirty="0">
                <a:solidFill>
                  <a:srgbClr val="00B050"/>
                </a:solidFill>
              </a:rPr>
              <a:t>benefits for free in exchange for your data</a:t>
            </a:r>
            <a:r>
              <a:rPr lang="en-GB" sz="2000" dirty="0"/>
              <a:t> </a:t>
            </a:r>
            <a:r>
              <a:rPr lang="en-GB" sz="2000" b="1" dirty="0"/>
              <a:t>because it </a:t>
            </a:r>
            <a:r>
              <a:rPr lang="en-GB" sz="2000" b="1" dirty="0" smtClean="0"/>
              <a:t>has </a:t>
            </a:r>
            <a:r>
              <a:rPr lang="en-GB" sz="2000" b="1" dirty="0" smtClean="0">
                <a:solidFill>
                  <a:srgbClr val="FF0000"/>
                </a:solidFill>
              </a:rPr>
              <a:t>value</a:t>
            </a:r>
          </a:p>
          <a:p>
            <a:pPr>
              <a:spcAft>
                <a:spcPts val="600"/>
              </a:spcAft>
            </a:pPr>
            <a:r>
              <a:rPr lang="en-GB" sz="2000" b="1" dirty="0"/>
              <a:t>Data </a:t>
            </a:r>
            <a:r>
              <a:rPr lang="en-GB" sz="2000" b="1" dirty="0" smtClean="0"/>
              <a:t>can </a:t>
            </a:r>
            <a:r>
              <a:rPr lang="en-GB" sz="2000" b="1" dirty="0"/>
              <a:t>be very </a:t>
            </a:r>
            <a:r>
              <a:rPr lang="en-GB" sz="2000" b="1" dirty="0">
                <a:solidFill>
                  <a:srgbClr val="00B050"/>
                </a:solidFill>
              </a:rPr>
              <a:t>personal or </a:t>
            </a:r>
            <a:r>
              <a:rPr lang="en-GB" sz="2000" b="1" dirty="0" err="1" smtClean="0">
                <a:solidFill>
                  <a:srgbClr val="00B050"/>
                </a:solidFill>
              </a:rPr>
              <a:t>anonymised</a:t>
            </a:r>
            <a:endParaRPr lang="en-GB" sz="2000" dirty="0">
              <a:solidFill>
                <a:srgbClr val="00B050"/>
              </a:solidFill>
            </a:endParaRPr>
          </a:p>
          <a:p>
            <a:pPr>
              <a:spcAft>
                <a:spcPts val="600"/>
              </a:spcAft>
            </a:pPr>
            <a:r>
              <a:rPr lang="en-GB" sz="2000" b="1" dirty="0" smtClean="0"/>
              <a:t>Use for good or bad </a:t>
            </a:r>
            <a:r>
              <a:rPr lang="en-GB" sz="2000" dirty="0" smtClean="0"/>
              <a:t>- </a:t>
            </a:r>
            <a:r>
              <a:rPr lang="en-GB" sz="2000" b="1" dirty="0" smtClean="0">
                <a:solidFill>
                  <a:srgbClr val="00B050"/>
                </a:solidFill>
              </a:rPr>
              <a:t>who </a:t>
            </a:r>
            <a:r>
              <a:rPr lang="en-GB" sz="2000" b="1" dirty="0">
                <a:solidFill>
                  <a:srgbClr val="00B050"/>
                </a:solidFill>
              </a:rPr>
              <a:t>has access to it, how it’s used, if the owner knows, what control the owner of that data has etc</a:t>
            </a:r>
            <a:r>
              <a:rPr lang="en-GB" sz="2000" dirty="0"/>
              <a:t>. </a:t>
            </a:r>
            <a:endParaRPr lang="en-GB" sz="2000" dirty="0" smtClean="0"/>
          </a:p>
          <a:p>
            <a:pPr lvl="0">
              <a:spcAft>
                <a:spcPts val="600"/>
              </a:spcAft>
            </a:pPr>
            <a:r>
              <a:rPr lang="en-GB" sz="2000" b="1" dirty="0"/>
              <a:t>T</a:t>
            </a:r>
            <a:r>
              <a:rPr lang="en-GB" sz="2000" b="1" dirty="0" smtClean="0"/>
              <a:t>he </a:t>
            </a:r>
            <a:r>
              <a:rPr lang="en-GB" sz="2000" b="1" dirty="0"/>
              <a:t>big issues are about individual </a:t>
            </a:r>
            <a:r>
              <a:rPr lang="en-GB" sz="2000" b="1" dirty="0">
                <a:solidFill>
                  <a:srgbClr val="00B050"/>
                </a:solidFill>
              </a:rPr>
              <a:t>knowledge and control of their own data</a:t>
            </a:r>
            <a:r>
              <a:rPr lang="en-GB" sz="2000" dirty="0"/>
              <a:t>, </a:t>
            </a:r>
            <a:r>
              <a:rPr lang="en-GB" sz="2000" b="1" dirty="0" smtClean="0"/>
              <a:t>many people don’t care – Facebook?</a:t>
            </a:r>
            <a:endParaRPr lang="en-GB" sz="2000" b="1" dirty="0"/>
          </a:p>
        </p:txBody>
      </p:sp>
      <p:pic>
        <p:nvPicPr>
          <p:cNvPr id="6" name="Picture 1" descr="Big_data_cartoon_t_gregorius.jpg"/>
          <p:cNvPicPr>
            <a:picLocks noChangeAspect="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142870" y="1306286"/>
            <a:ext cx="3001130" cy="3313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ontent Placeholder 2"/>
          <p:cNvSpPr txBox="1">
            <a:spLocks/>
          </p:cNvSpPr>
          <p:nvPr/>
        </p:nvSpPr>
        <p:spPr bwMode="auto">
          <a:xfrm>
            <a:off x="425669" y="4675415"/>
            <a:ext cx="8310117" cy="14477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lvl="0">
              <a:spcAft>
                <a:spcPts val="600"/>
              </a:spcAft>
            </a:pPr>
            <a:r>
              <a:rPr lang="en-GB" sz="2000" b="1" dirty="0">
                <a:solidFill>
                  <a:srgbClr val="00B050"/>
                </a:solidFill>
              </a:rPr>
              <a:t>Legislation</a:t>
            </a:r>
            <a:r>
              <a:rPr lang="en-GB" sz="2000" b="1" dirty="0" smtClean="0"/>
              <a:t> can establish ownership but difficult to find your data  except in more regulated </a:t>
            </a:r>
            <a:r>
              <a:rPr lang="en-GB" sz="2000" b="1" dirty="0"/>
              <a:t>industries like </a:t>
            </a:r>
            <a:r>
              <a:rPr lang="en-GB" sz="2000" b="1" dirty="0" smtClean="0"/>
              <a:t>Banks</a:t>
            </a:r>
          </a:p>
          <a:p>
            <a:pPr lvl="0">
              <a:spcAft>
                <a:spcPts val="600"/>
              </a:spcAft>
            </a:pPr>
            <a:r>
              <a:rPr lang="en-GB" sz="2000" b="1" dirty="0" smtClean="0"/>
              <a:t>Elsewhere - resulting </a:t>
            </a:r>
            <a:r>
              <a:rPr lang="en-GB" sz="2000" b="1" dirty="0"/>
              <a:t>in </a:t>
            </a:r>
            <a:r>
              <a:rPr lang="en-GB" sz="2000" b="1" dirty="0">
                <a:solidFill>
                  <a:srgbClr val="00B050"/>
                </a:solidFill>
              </a:rPr>
              <a:t>new industries springing up to help people find and manage their data</a:t>
            </a:r>
            <a:r>
              <a:rPr lang="en-GB" sz="2000" dirty="0"/>
              <a:t>. </a:t>
            </a:r>
          </a:p>
        </p:txBody>
      </p:sp>
    </p:spTree>
    <p:extLst>
      <p:ext uri="{BB962C8B-B14F-4D97-AF65-F5344CB8AC3E}">
        <p14:creationId xmlns:p14="http://schemas.microsoft.com/office/powerpoint/2010/main" xmlns="" val="194792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18</a:t>
            </a:fld>
            <a:endParaRPr lang="en-GB" b="0" dirty="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Trends – Internet of Things</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299546" y="1371599"/>
            <a:ext cx="5973050" cy="2487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GB" sz="2000" b="1" dirty="0" smtClean="0"/>
              <a:t>Objects, people, animals etc. have unique identifiers and can communicate over a network automatically.</a:t>
            </a:r>
          </a:p>
          <a:p>
            <a:pPr>
              <a:spcAft>
                <a:spcPts val="600"/>
              </a:spcAft>
            </a:pPr>
            <a:r>
              <a:rPr lang="en-GB" sz="2000" b="1" dirty="0" smtClean="0"/>
              <a:t>Cisco (2013) estimates:</a:t>
            </a:r>
          </a:p>
          <a:p>
            <a:pPr lvl="1">
              <a:spcAft>
                <a:spcPts val="600"/>
              </a:spcAft>
            </a:pPr>
            <a:r>
              <a:rPr lang="en-GB" sz="2000" b="1" dirty="0" smtClean="0">
                <a:solidFill>
                  <a:srgbClr val="00B050"/>
                </a:solidFill>
              </a:rPr>
              <a:t>The </a:t>
            </a:r>
            <a:r>
              <a:rPr lang="en-GB" sz="2000" b="1" dirty="0">
                <a:solidFill>
                  <a:srgbClr val="00B050"/>
                </a:solidFill>
              </a:rPr>
              <a:t>potential economic impact </a:t>
            </a:r>
            <a:r>
              <a:rPr lang="en-GB" sz="2000" b="1" dirty="0" smtClean="0">
                <a:solidFill>
                  <a:srgbClr val="00B050"/>
                </a:solidFill>
              </a:rPr>
              <a:t>is </a:t>
            </a:r>
            <a:r>
              <a:rPr lang="en-GB" sz="2000" b="1" dirty="0">
                <a:solidFill>
                  <a:srgbClr val="00B050"/>
                </a:solidFill>
              </a:rPr>
              <a:t>as much as $14.4 trillion for private sector businesses worldwide, </a:t>
            </a:r>
            <a:r>
              <a:rPr lang="en-GB" sz="2000" b="1" dirty="0" smtClean="0">
                <a:solidFill>
                  <a:srgbClr val="00B050"/>
                </a:solidFill>
              </a:rPr>
              <a:t>with:</a:t>
            </a:r>
            <a:endParaRPr lang="en-GB" sz="2000" dirty="0" smtClean="0">
              <a:solidFill>
                <a:srgbClr val="00B050"/>
              </a:solidFill>
              <a:latin typeface="Arial" charset="0"/>
              <a:ea typeface="MS PGothic" charset="0"/>
            </a:endParaRPr>
          </a:p>
          <a:p>
            <a:pPr>
              <a:spcAft>
                <a:spcPts val="1200"/>
              </a:spcAft>
            </a:pPr>
            <a:endParaRPr lang="en-GB" sz="2000" b="1" dirty="0">
              <a:latin typeface="Arial" charset="0"/>
              <a:ea typeface="MS PGothic" charset="0"/>
            </a:endParaRPr>
          </a:p>
        </p:txBody>
      </p:sp>
      <p:pic>
        <p:nvPicPr>
          <p:cNvPr id="31746" name="Picture 2" descr="Networking People With Globe Stock Image"/>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400800" y="1371600"/>
            <a:ext cx="2743199" cy="182422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Content Placeholder 2"/>
          <p:cNvSpPr txBox="1">
            <a:spLocks/>
          </p:cNvSpPr>
          <p:nvPr/>
        </p:nvSpPr>
        <p:spPr bwMode="auto">
          <a:xfrm>
            <a:off x="299546" y="3859213"/>
            <a:ext cx="8844453" cy="25145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lvl="1">
              <a:spcAft>
                <a:spcPts val="1200"/>
              </a:spcAft>
            </a:pPr>
            <a:r>
              <a:rPr lang="en-GB" sz="2000" b="1" dirty="0" smtClean="0">
                <a:solidFill>
                  <a:srgbClr val="00B050"/>
                </a:solidFill>
              </a:rPr>
              <a:t>“</a:t>
            </a:r>
            <a:r>
              <a:rPr lang="en-GB" sz="2000" b="1" dirty="0">
                <a:solidFill>
                  <a:srgbClr val="00B050"/>
                </a:solidFill>
              </a:rPr>
              <a:t>the potential to increase global corporate profits by approximately 21% in aggregate over the next 10 years” </a:t>
            </a:r>
            <a:endParaRPr lang="en-GB" sz="2000" b="1" dirty="0" smtClean="0">
              <a:solidFill>
                <a:srgbClr val="00B050"/>
              </a:solidFill>
            </a:endParaRPr>
          </a:p>
          <a:p>
            <a:pPr lvl="1">
              <a:spcAft>
                <a:spcPts val="1200"/>
              </a:spcAft>
            </a:pPr>
            <a:r>
              <a:rPr lang="en-GB" sz="2000" b="1" dirty="0" smtClean="0">
                <a:solidFill>
                  <a:srgbClr val="00B050"/>
                </a:solidFill>
              </a:rPr>
              <a:t>This </a:t>
            </a:r>
            <a:r>
              <a:rPr lang="en-GB" sz="2000" b="1" dirty="0">
                <a:solidFill>
                  <a:srgbClr val="00B050"/>
                </a:solidFill>
              </a:rPr>
              <a:t>estimate does not include the potential value to citizens, communities and countries</a:t>
            </a:r>
            <a:r>
              <a:rPr lang="en-GB" sz="2000" b="1" dirty="0" smtClean="0">
                <a:solidFill>
                  <a:srgbClr val="00B050"/>
                </a:solidFill>
              </a:rPr>
              <a:t>.</a:t>
            </a:r>
          </a:p>
          <a:p>
            <a:pPr>
              <a:spcAft>
                <a:spcPts val="1200"/>
              </a:spcAft>
            </a:pPr>
            <a:r>
              <a:rPr lang="en-GB" sz="2000" b="1" dirty="0" err="1"/>
              <a:t>IoT</a:t>
            </a:r>
            <a:r>
              <a:rPr lang="en-GB" sz="2000" b="1" dirty="0"/>
              <a:t> solutions are mostly deployed to address issues around the supply chain, </a:t>
            </a:r>
            <a:r>
              <a:rPr lang="en-GB" sz="2000" b="1" dirty="0" smtClean="0"/>
              <a:t>product/asset tracking, retail</a:t>
            </a:r>
            <a:r>
              <a:rPr lang="en-GB" sz="2000" b="1" dirty="0"/>
              <a:t>, healthcare, </a:t>
            </a:r>
            <a:r>
              <a:rPr lang="en-GB" sz="2000" b="1" dirty="0" smtClean="0"/>
              <a:t>logistics</a:t>
            </a:r>
            <a:r>
              <a:rPr lang="en-GB" sz="2000" b="1" dirty="0"/>
              <a:t>. </a:t>
            </a:r>
            <a:endParaRPr lang="en-GB" sz="2000" b="1" dirty="0" smtClean="0"/>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spTree>
    <p:extLst>
      <p:ext uri="{BB962C8B-B14F-4D97-AF65-F5344CB8AC3E}">
        <p14:creationId xmlns:p14="http://schemas.microsoft.com/office/powerpoint/2010/main" xmlns="" val="167497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19</a:t>
            </a:fld>
            <a:endParaRPr lang="en-GB" b="0" dirty="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Trends – Internet of Things</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71601"/>
            <a:ext cx="6069723" cy="36575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GB" sz="2200" b="1" dirty="0" smtClean="0"/>
              <a:t>Potential </a:t>
            </a:r>
            <a:r>
              <a:rPr lang="en-GB" sz="2200" b="1" dirty="0"/>
              <a:t>to create smart environments </a:t>
            </a:r>
            <a:r>
              <a:rPr lang="en-GB" sz="2200" b="1" dirty="0" smtClean="0"/>
              <a:t>(cities</a:t>
            </a:r>
            <a:r>
              <a:rPr lang="en-GB" sz="2200" b="1" dirty="0"/>
              <a:t>, </a:t>
            </a:r>
            <a:r>
              <a:rPr lang="en-GB" sz="2200" b="1" dirty="0" smtClean="0"/>
              <a:t>energy</a:t>
            </a:r>
            <a:r>
              <a:rPr lang="en-GB" sz="2200" b="1" dirty="0"/>
              <a:t>, </a:t>
            </a:r>
            <a:r>
              <a:rPr lang="en-GB" sz="2200" b="1" dirty="0" smtClean="0"/>
              <a:t>transport</a:t>
            </a:r>
            <a:r>
              <a:rPr lang="en-GB" sz="2200" b="1" dirty="0"/>
              <a:t>, smart buildings, </a:t>
            </a:r>
            <a:r>
              <a:rPr lang="en-GB" sz="2200" b="1" dirty="0" smtClean="0"/>
              <a:t>health</a:t>
            </a:r>
            <a:r>
              <a:rPr lang="en-GB" sz="2200" b="1" dirty="0"/>
              <a:t>, </a:t>
            </a:r>
            <a:r>
              <a:rPr lang="en-GB" sz="2200" b="1" dirty="0" smtClean="0"/>
              <a:t>manufacturing, retail, homes </a:t>
            </a:r>
            <a:r>
              <a:rPr lang="en-GB" sz="2200" b="1" dirty="0" err="1" smtClean="0"/>
              <a:t>etc</a:t>
            </a:r>
            <a:r>
              <a:rPr lang="en-GB" sz="2200" b="1" dirty="0"/>
              <a:t>). </a:t>
            </a:r>
            <a:r>
              <a:rPr lang="en-GB" sz="2200" b="1" dirty="0" smtClean="0"/>
              <a:t> </a:t>
            </a:r>
          </a:p>
          <a:p>
            <a:pPr>
              <a:spcAft>
                <a:spcPts val="1200"/>
              </a:spcAft>
            </a:pPr>
            <a:r>
              <a:rPr lang="en-GB" sz="2200" b="1" dirty="0" smtClean="0">
                <a:solidFill>
                  <a:srgbClr val="00B050"/>
                </a:solidFill>
                <a:ea typeface="MS PGothic" charset="0"/>
                <a:cs typeface="Arial" charset="0"/>
              </a:rPr>
              <a:t>Car has component failure – reports to garage, you drive there, component and mechanic waiting as alerted in advance</a:t>
            </a:r>
          </a:p>
          <a:p>
            <a:pPr>
              <a:spcAft>
                <a:spcPts val="1200"/>
              </a:spcAft>
            </a:pPr>
            <a:r>
              <a:rPr lang="en-GB" sz="2200" b="1" dirty="0"/>
              <a:t>Wearable technology and augmented reality will change how we interact with brands. I</a:t>
            </a:r>
            <a:r>
              <a:rPr lang="en-GB" altLang="en-US" sz="2200" b="1" dirty="0"/>
              <a:t>’</a:t>
            </a:r>
            <a:r>
              <a:rPr lang="en-GB" sz="2200" b="1" dirty="0"/>
              <a:t>m already </a:t>
            </a:r>
            <a:r>
              <a:rPr lang="en-GB" sz="2200" b="1" dirty="0" err="1"/>
              <a:t>googling</a:t>
            </a:r>
            <a:r>
              <a:rPr lang="en-GB" sz="2200" b="1" dirty="0"/>
              <a:t> whether that statement is true with my </a:t>
            </a:r>
            <a:r>
              <a:rPr lang="en-GB" sz="2200" b="1" dirty="0" smtClean="0"/>
              <a:t>glasses…</a:t>
            </a:r>
            <a:endParaRPr lang="en-GB" sz="2200" b="1" dirty="0"/>
          </a:p>
          <a:p>
            <a:pPr>
              <a:spcAft>
                <a:spcPts val="1200"/>
              </a:spcAft>
            </a:pPr>
            <a:endParaRPr lang="en-GB" sz="2200" b="1" dirty="0" smtClean="0">
              <a:solidFill>
                <a:srgbClr val="00B050"/>
              </a:solidFill>
              <a:ea typeface="MS PGothic" charset="0"/>
              <a:cs typeface="Arial" charset="0"/>
            </a:endParaRPr>
          </a:p>
        </p:txBody>
      </p:sp>
      <p:pic>
        <p:nvPicPr>
          <p:cNvPr id="33794" name="Picture 2" descr="Word cloud - wearable computing - stock photo"/>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613829" y="3084010"/>
            <a:ext cx="2537204" cy="194519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Content Placeholder 2"/>
          <p:cNvSpPr txBox="1">
            <a:spLocks/>
          </p:cNvSpPr>
          <p:nvPr/>
        </p:nvSpPr>
        <p:spPr bwMode="auto">
          <a:xfrm>
            <a:off x="425670" y="5029200"/>
            <a:ext cx="8718330"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GB" sz="2300" b="1" dirty="0" smtClean="0">
                <a:solidFill>
                  <a:srgbClr val="00B050"/>
                </a:solidFill>
                <a:ea typeface="MS PGothic" charset="0"/>
                <a:cs typeface="Arial" charset="0"/>
              </a:rPr>
              <a:t>The </a:t>
            </a:r>
            <a:r>
              <a:rPr lang="en-GB" sz="2300" b="1" dirty="0">
                <a:solidFill>
                  <a:srgbClr val="00B050"/>
                </a:solidFill>
                <a:ea typeface="MS PGothic" charset="0"/>
                <a:cs typeface="Arial" charset="0"/>
              </a:rPr>
              <a:t>Internet of Things might make judgements on what I have for dinner. And order the food and cook it. </a:t>
            </a:r>
            <a:endParaRPr lang="en-GB" sz="2300" b="1" dirty="0" smtClean="0">
              <a:solidFill>
                <a:srgbClr val="00B050"/>
              </a:solidFill>
              <a:ea typeface="MS PGothic" charset="0"/>
              <a:cs typeface="Arial" charset="0"/>
            </a:endParaRPr>
          </a:p>
          <a:p>
            <a:pPr>
              <a:spcAft>
                <a:spcPts val="1200"/>
              </a:spcAft>
            </a:pPr>
            <a:r>
              <a:rPr lang="en-GB" sz="2300" b="1" dirty="0" smtClean="0">
                <a:solidFill>
                  <a:srgbClr val="00B050"/>
                </a:solidFill>
                <a:ea typeface="MS PGothic" charset="0"/>
                <a:cs typeface="Arial" charset="0"/>
              </a:rPr>
              <a:t>As </a:t>
            </a:r>
            <a:r>
              <a:rPr lang="en-GB" sz="2300" b="1" dirty="0">
                <a:solidFill>
                  <a:srgbClr val="00B050"/>
                </a:solidFill>
                <a:ea typeface="MS PGothic" charset="0"/>
                <a:cs typeface="Arial" charset="0"/>
              </a:rPr>
              <a:t>long as my microwave </a:t>
            </a:r>
            <a:r>
              <a:rPr lang="en-GB" sz="2300" b="1" dirty="0" err="1">
                <a:solidFill>
                  <a:srgbClr val="00B050"/>
                </a:solidFill>
                <a:ea typeface="MS PGothic" charset="0"/>
                <a:cs typeface="Arial" charset="0"/>
              </a:rPr>
              <a:t>hasn</a:t>
            </a:r>
            <a:r>
              <a:rPr lang="fr-FR" altLang="en-US" sz="2300" b="1" dirty="0">
                <a:solidFill>
                  <a:srgbClr val="00B050"/>
                </a:solidFill>
                <a:ea typeface="MS PGothic" charset="0"/>
                <a:cs typeface="Arial" charset="0"/>
              </a:rPr>
              <a:t>’</a:t>
            </a:r>
            <a:r>
              <a:rPr lang="en-GB" altLang="ja-JP" sz="2300" b="1" dirty="0">
                <a:solidFill>
                  <a:srgbClr val="00B050"/>
                </a:solidFill>
                <a:ea typeface="MS PGothic" charset="0"/>
                <a:cs typeface="Arial" charset="0"/>
              </a:rPr>
              <a:t>t </a:t>
            </a:r>
            <a:r>
              <a:rPr lang="en-GB" altLang="ja-JP" sz="2300" b="1" dirty="0" smtClean="0">
                <a:solidFill>
                  <a:srgbClr val="00B050"/>
                </a:solidFill>
                <a:ea typeface="MS PGothic" charset="0"/>
                <a:cs typeface="Arial" charset="0"/>
              </a:rPr>
              <a:t>defriended </a:t>
            </a:r>
            <a:r>
              <a:rPr lang="en-GB" altLang="ja-JP" sz="2300" b="1" dirty="0">
                <a:solidFill>
                  <a:srgbClr val="00B050"/>
                </a:solidFill>
                <a:ea typeface="MS PGothic" charset="0"/>
                <a:cs typeface="Arial" charset="0"/>
              </a:rPr>
              <a:t>me on </a:t>
            </a:r>
            <a:r>
              <a:rPr lang="en-GB" altLang="ja-JP" sz="2300" b="1" dirty="0" smtClean="0">
                <a:solidFill>
                  <a:srgbClr val="00B050"/>
                </a:solidFill>
                <a:ea typeface="MS PGothic" charset="0"/>
                <a:cs typeface="Arial" charset="0"/>
              </a:rPr>
              <a:t>Facebook</a:t>
            </a:r>
          </a:p>
          <a:p>
            <a:pPr>
              <a:spcAft>
                <a:spcPts val="1200"/>
              </a:spcAft>
            </a:pPr>
            <a:endParaRPr lang="en-GB" altLang="ja-JP" sz="2300" b="1" dirty="0">
              <a:solidFill>
                <a:srgbClr val="00B050"/>
              </a:solidFill>
              <a:ea typeface="MS PGothic" charset="0"/>
              <a:cs typeface="Arial" charset="0"/>
            </a:endParaRPr>
          </a:p>
          <a:p>
            <a:pPr>
              <a:spcAft>
                <a:spcPts val="1200"/>
              </a:spcAft>
            </a:pPr>
            <a:endParaRPr lang="en-GB" sz="2400" b="1" dirty="0">
              <a:solidFill>
                <a:srgbClr val="00B050"/>
              </a:solidFill>
              <a:ea typeface="MS PGothic" charset="0"/>
              <a:cs typeface="Arial" charset="0"/>
            </a:endParaRP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33800" name="Picture 8" descr="http://upload.wikimedia.org/wikipedia/commons/thumb/e/ec/Jurvetson_Google_driverless_car_trimmed.jpg/220px-Jurvetson_Google_driverless_car_trimmed.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13829" y="1273303"/>
            <a:ext cx="2530171" cy="16906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2059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8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7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20</a:t>
            </a:fld>
            <a:endParaRPr lang="en-GB" b="0" dirty="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Trends – Future impact of IOT</a:t>
            </a: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pic>
        <p:nvPicPr>
          <p:cNvPr id="6" name="Picture 5"/>
          <p:cNvPicPr/>
          <p:nvPr/>
        </p:nvPicPr>
        <p:blipFill rotWithShape="1">
          <a:blip r:embed="rId3" cstate="email">
            <a:extLst>
              <a:ext uri="{28A0092B-C50C-407E-A947-70E740481C1C}">
                <a14:useLocalDpi xmlns:a14="http://schemas.microsoft.com/office/drawing/2010/main" xmlns="" val="0"/>
              </a:ext>
            </a:extLst>
          </a:blip>
          <a:srcRect l="2699" t="4321" r="8240" b="6959"/>
          <a:stretch/>
        </p:blipFill>
        <p:spPr bwMode="auto">
          <a:xfrm>
            <a:off x="362607" y="1035406"/>
            <a:ext cx="7819697" cy="4805731"/>
          </a:xfrm>
          <a:prstGeom prst="rect">
            <a:avLst/>
          </a:prstGeom>
          <a:noFill/>
          <a:ln>
            <a:noFill/>
          </a:ln>
          <a:extLst>
            <a:ext uri="{53640926-AAD7-44D8-BBD7-CCE9431645EC}">
              <a14:shadowObscured xmlns:a14="http://schemas.microsoft.com/office/drawing/2010/main" xmlns=""/>
            </a:ext>
          </a:extLst>
        </p:spPr>
      </p:pic>
      <p:sp>
        <p:nvSpPr>
          <p:cNvPr id="2" name="Rectangle 1"/>
          <p:cNvSpPr/>
          <p:nvPr/>
        </p:nvSpPr>
        <p:spPr>
          <a:xfrm>
            <a:off x="4603532" y="5889232"/>
            <a:ext cx="4235668" cy="400110"/>
          </a:xfrm>
          <a:prstGeom prst="rect">
            <a:avLst/>
          </a:prstGeom>
        </p:spPr>
        <p:txBody>
          <a:bodyPr wrap="square">
            <a:spAutoFit/>
          </a:bodyPr>
          <a:lstStyle/>
          <a:p>
            <a:r>
              <a:rPr lang="en-US" sz="2000" b="1" dirty="0" smtClean="0"/>
              <a:t>(Economist </a:t>
            </a:r>
            <a:r>
              <a:rPr lang="en-US" sz="2000" b="1" dirty="0"/>
              <a:t>Intelligence Unit)</a:t>
            </a:r>
            <a:endParaRPr lang="en-GB" sz="2000" b="1" dirty="0"/>
          </a:p>
        </p:txBody>
      </p:sp>
    </p:spTree>
    <p:extLst>
      <p:ext uri="{BB962C8B-B14F-4D97-AF65-F5344CB8AC3E}">
        <p14:creationId xmlns:p14="http://schemas.microsoft.com/office/powerpoint/2010/main" xmlns="" val="1995242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21</a:t>
            </a:fld>
            <a:endParaRPr lang="en-GB" b="0">
              <a:latin typeface="Calibri" charset="0"/>
            </a:endParaRPr>
          </a:p>
        </p:txBody>
      </p:sp>
      <p:sp>
        <p:nvSpPr>
          <p:cNvPr id="53251" name="Title 1"/>
          <p:cNvSpPr>
            <a:spLocks noGrp="1"/>
          </p:cNvSpPr>
          <p:nvPr>
            <p:ph type="title"/>
          </p:nvPr>
        </p:nvSpPr>
        <p:spPr>
          <a:xfrm>
            <a:off x="406400" y="394138"/>
            <a:ext cx="7132638" cy="779025"/>
          </a:xfrm>
        </p:spPr>
        <p:txBody>
          <a:bodyPr/>
          <a:lstStyle/>
          <a:p>
            <a:r>
              <a:rPr lang="en-GB" sz="3200" b="1" dirty="0" smtClean="0">
                <a:latin typeface="Arial" charset="0"/>
                <a:ea typeface="MS PGothic" charset="0"/>
              </a:rPr>
              <a:t>Trends – Social Tools and Technologies</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324303"/>
            <a:ext cx="7031422" cy="50225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lvl="0"/>
            <a:r>
              <a:rPr lang="en-GB" sz="2000" b="1" dirty="0" smtClean="0">
                <a:solidFill>
                  <a:srgbClr val="FF0000"/>
                </a:solidFill>
              </a:rPr>
              <a:t>1.5 </a:t>
            </a:r>
            <a:r>
              <a:rPr lang="en-GB" sz="2000" b="1" dirty="0">
                <a:solidFill>
                  <a:srgbClr val="FF0000"/>
                </a:solidFill>
              </a:rPr>
              <a:t>billion people </a:t>
            </a:r>
            <a:r>
              <a:rPr lang="en-GB" sz="2000" b="1" dirty="0"/>
              <a:t>used social networks regularly in 2012 </a:t>
            </a:r>
          </a:p>
          <a:p>
            <a:r>
              <a:rPr lang="en-GB" sz="2000" b="1" dirty="0" smtClean="0"/>
              <a:t>Study by </a:t>
            </a:r>
            <a:r>
              <a:rPr lang="en-GB" sz="2000" b="1" dirty="0"/>
              <a:t>Google EMEA found:</a:t>
            </a:r>
          </a:p>
          <a:p>
            <a:pPr lvl="1"/>
            <a:r>
              <a:rPr lang="en-GB" sz="2000" b="1" dirty="0" smtClean="0">
                <a:solidFill>
                  <a:srgbClr val="00B050"/>
                </a:solidFill>
              </a:rPr>
              <a:t>A </a:t>
            </a:r>
            <a:r>
              <a:rPr lang="en-GB" sz="2000" b="1" dirty="0">
                <a:solidFill>
                  <a:srgbClr val="00B050"/>
                </a:solidFill>
              </a:rPr>
              <a:t>third of professionals </a:t>
            </a:r>
            <a:r>
              <a:rPr lang="en-GB" sz="2000" b="1" dirty="0" smtClean="0">
                <a:solidFill>
                  <a:srgbClr val="00B050"/>
                </a:solidFill>
              </a:rPr>
              <a:t>use external </a:t>
            </a:r>
            <a:r>
              <a:rPr lang="en-GB" sz="2000" b="1" dirty="0">
                <a:solidFill>
                  <a:srgbClr val="00B050"/>
                </a:solidFill>
              </a:rPr>
              <a:t>social media </a:t>
            </a:r>
            <a:r>
              <a:rPr lang="en-GB" sz="2000" b="1" dirty="0" smtClean="0">
                <a:solidFill>
                  <a:srgbClr val="00B050"/>
                </a:solidFill>
              </a:rPr>
              <a:t>for </a:t>
            </a:r>
            <a:r>
              <a:rPr lang="en-GB" sz="2000" b="1" dirty="0">
                <a:solidFill>
                  <a:srgbClr val="00B050"/>
                </a:solidFill>
              </a:rPr>
              <a:t>work related purposes </a:t>
            </a:r>
            <a:r>
              <a:rPr lang="en-GB" sz="2000" b="1" dirty="0" smtClean="0">
                <a:solidFill>
                  <a:srgbClr val="00B050"/>
                </a:solidFill>
              </a:rPr>
              <a:t>daily</a:t>
            </a:r>
            <a:endParaRPr lang="en-GB" sz="2000" b="1" dirty="0">
              <a:solidFill>
                <a:srgbClr val="00B050"/>
              </a:solidFill>
            </a:endParaRPr>
          </a:p>
          <a:p>
            <a:pPr lvl="1"/>
            <a:r>
              <a:rPr lang="en-GB" sz="2000" b="1" dirty="0">
                <a:solidFill>
                  <a:srgbClr val="00B050"/>
                </a:solidFill>
              </a:rPr>
              <a:t>25% are using in-house social tools daily, and over 50% use them at least once per week</a:t>
            </a:r>
          </a:p>
          <a:p>
            <a:pPr lvl="1"/>
            <a:r>
              <a:rPr lang="en-GB" sz="2000" b="1" dirty="0" smtClean="0">
                <a:solidFill>
                  <a:srgbClr val="00B050"/>
                </a:solidFill>
              </a:rPr>
              <a:t>Senior </a:t>
            </a:r>
            <a:r>
              <a:rPr lang="en-GB" sz="2000" b="1" dirty="0">
                <a:solidFill>
                  <a:srgbClr val="00B050"/>
                </a:solidFill>
              </a:rPr>
              <a:t>managers </a:t>
            </a:r>
            <a:r>
              <a:rPr lang="en-GB" sz="2000" b="1" dirty="0" smtClean="0">
                <a:solidFill>
                  <a:srgbClr val="00B050"/>
                </a:solidFill>
              </a:rPr>
              <a:t>use was 71%, staff </a:t>
            </a:r>
            <a:r>
              <a:rPr lang="en-GB" sz="2000" b="1" dirty="0">
                <a:solidFill>
                  <a:srgbClr val="00B050"/>
                </a:solidFill>
              </a:rPr>
              <a:t>in more junior roles </a:t>
            </a:r>
            <a:r>
              <a:rPr lang="en-GB" sz="2000" b="1" dirty="0" smtClean="0">
                <a:solidFill>
                  <a:srgbClr val="00B050"/>
                </a:solidFill>
              </a:rPr>
              <a:t>was 49%</a:t>
            </a:r>
          </a:p>
          <a:p>
            <a:pPr lvl="0"/>
            <a:r>
              <a:rPr lang="en-GB" sz="2000" b="1" dirty="0" smtClean="0"/>
              <a:t>Companies </a:t>
            </a:r>
            <a:r>
              <a:rPr lang="en-GB" sz="2000" b="1" dirty="0"/>
              <a:t>could raise the productivity of interaction workers by 20 to 25 </a:t>
            </a:r>
            <a:r>
              <a:rPr lang="en-GB" sz="2000" b="1" dirty="0" err="1"/>
              <a:t>percent</a:t>
            </a:r>
            <a:r>
              <a:rPr lang="en-GB" sz="2000" b="1" dirty="0"/>
              <a:t>” (</a:t>
            </a:r>
            <a:r>
              <a:rPr lang="en-GB" sz="2000" b="1" dirty="0" err="1"/>
              <a:t>Bughin</a:t>
            </a:r>
            <a:r>
              <a:rPr lang="en-GB" sz="2000" b="1" dirty="0"/>
              <a:t> et al, 2012). </a:t>
            </a:r>
            <a:endParaRPr lang="en-GB" sz="2000" b="1" dirty="0" smtClean="0"/>
          </a:p>
          <a:p>
            <a:pPr lvl="0"/>
            <a:r>
              <a:rPr lang="en-GB" sz="2000" b="1" dirty="0" smtClean="0"/>
              <a:t>Estimate </a:t>
            </a:r>
            <a:r>
              <a:rPr lang="en-GB" sz="2000" b="1" dirty="0"/>
              <a:t>in </a:t>
            </a:r>
            <a:r>
              <a:rPr lang="en-GB" sz="2000" b="1" dirty="0" smtClean="0"/>
              <a:t>only four industries, </a:t>
            </a:r>
            <a:r>
              <a:rPr lang="en-GB" sz="2000" b="1" dirty="0"/>
              <a:t>social platforms could unlock </a:t>
            </a:r>
            <a:r>
              <a:rPr lang="en-GB" sz="2000" b="1" dirty="0">
                <a:solidFill>
                  <a:srgbClr val="FF0000"/>
                </a:solidFill>
              </a:rPr>
              <a:t>$900bn to $1.3 trillion </a:t>
            </a:r>
            <a:r>
              <a:rPr lang="en-GB" sz="2000" b="1" dirty="0"/>
              <a:t>in value annually (</a:t>
            </a:r>
            <a:r>
              <a:rPr lang="en-GB" sz="2000" b="1" dirty="0" smtClean="0"/>
              <a:t>McKinsey)</a:t>
            </a:r>
            <a:endParaRPr lang="en-GB" sz="2000" b="1" dirty="0"/>
          </a:p>
          <a:p>
            <a:pPr>
              <a:spcAft>
                <a:spcPts val="1200"/>
              </a:spcAft>
            </a:pPr>
            <a:endParaRPr lang="en-GB" sz="2000" dirty="0"/>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34818" name="Picture 2" descr="http://thumb1.shutterstock.com/photos/thumb_small/790342/14738120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57090" y="1324303"/>
            <a:ext cx="1686910" cy="1501350"/>
          </a:xfrm>
          <a:prstGeom prst="rect">
            <a:avLst/>
          </a:prstGeom>
          <a:noFill/>
          <a:extLst>
            <a:ext uri="{909E8E84-426E-40DD-AFC4-6F175D3DCCD1}">
              <a14:hiddenFill xmlns:a14="http://schemas.microsoft.com/office/drawing/2010/main" xmlns="">
                <a:solidFill>
                  <a:srgbClr val="FFFFFF"/>
                </a:solidFill>
              </a14:hiddenFill>
            </a:ext>
          </a:extLst>
        </p:spPr>
      </p:pic>
      <p:pic>
        <p:nvPicPr>
          <p:cNvPr id="34822" name="Picture 6" descr="Like Button Stock Photo"/>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73359" y="3121189"/>
            <a:ext cx="14287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34824" name="Picture 8" descr="Social Network People Cartoon Stock Photo"/>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57089" y="4860431"/>
            <a:ext cx="1686911" cy="11133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1517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descr="I_robot_car.jpg"/>
          <p:cNvPicPr>
            <a:picLocks noChangeAspect="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825500" y="1312863"/>
            <a:ext cx="7543800" cy="481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298" name="Footer Placeholder 4"/>
          <p:cNvSpPr>
            <a:spLocks noGrp="1"/>
          </p:cNvSpPr>
          <p:nvPr>
            <p:ph type="ftr" sz="quarter" idx="4294967295"/>
          </p:nvPr>
        </p:nvSpPr>
        <p:spPr>
          <a:xfrm>
            <a:off x="6510338" y="6288088"/>
            <a:ext cx="2009775" cy="182562"/>
          </a:xfrm>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600" smtClean="0"/>
              <a:t>The IT Professional of the Future</a:t>
            </a:r>
          </a:p>
        </p:txBody>
      </p:sp>
      <p:sp>
        <p:nvSpPr>
          <p:cNvPr id="55299"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038A33FC-F5C1-4070-8313-6AFCF4A27440}" type="slidenum">
              <a:rPr lang="en-GB" sz="600"/>
              <a:pPr/>
              <a:t>22</a:t>
            </a:fld>
            <a:endParaRPr lang="en-GB" sz="600"/>
          </a:p>
        </p:txBody>
      </p:sp>
      <p:sp>
        <p:nvSpPr>
          <p:cNvPr id="55300" name="Rectangle 6"/>
          <p:cNvSpPr>
            <a:spLocks noGrp="1" noChangeArrowheads="1"/>
          </p:cNvSpPr>
          <p:nvPr>
            <p:ph type="title"/>
          </p:nvPr>
        </p:nvSpPr>
        <p:spPr>
          <a:xfrm>
            <a:off x="406400" y="508000"/>
            <a:ext cx="7823200" cy="579821"/>
          </a:xfrm>
        </p:spPr>
        <p:txBody>
          <a:bodyPr/>
          <a:lstStyle/>
          <a:p>
            <a:pPr eaLnBrk="1" hangingPunct="1"/>
            <a:r>
              <a:rPr lang="en-GB" sz="3200" b="1" dirty="0" smtClean="0"/>
              <a:t>3D / 4D Printing and Market Disruption</a:t>
            </a:r>
          </a:p>
        </p:txBody>
      </p:sp>
    </p:spTree>
    <p:extLst>
      <p:ext uri="{BB962C8B-B14F-4D97-AF65-F5344CB8AC3E}">
        <p14:creationId xmlns:p14="http://schemas.microsoft.com/office/powerpoint/2010/main" xmlns="" val="28197231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oter Placeholder 4"/>
          <p:cNvSpPr>
            <a:spLocks noGrp="1"/>
          </p:cNvSpPr>
          <p:nvPr>
            <p:ph type="ftr" sz="quarter" idx="4294967295"/>
          </p:nvPr>
        </p:nvSpPr>
        <p:spPr>
          <a:xfrm>
            <a:off x="6510338" y="6288088"/>
            <a:ext cx="2009775" cy="182562"/>
          </a:xfrm>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600" smtClean="0"/>
              <a:t>The IT Professional of the Future</a:t>
            </a:r>
          </a:p>
        </p:txBody>
      </p:sp>
      <p:sp>
        <p:nvSpPr>
          <p:cNvPr id="57346"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6AEE433E-46D5-4250-A022-5C2542A75093}" type="slidenum">
              <a:rPr lang="en-GB" sz="600"/>
              <a:pPr/>
              <a:t>23</a:t>
            </a:fld>
            <a:endParaRPr lang="en-GB" sz="600"/>
          </a:p>
        </p:txBody>
      </p:sp>
      <p:sp>
        <p:nvSpPr>
          <p:cNvPr id="5125" name="Rectangle 7"/>
          <p:cNvSpPr>
            <a:spLocks noGrp="1" noChangeArrowheads="1"/>
          </p:cNvSpPr>
          <p:nvPr>
            <p:ph type="body" idx="1"/>
          </p:nvPr>
        </p:nvSpPr>
        <p:spPr>
          <a:xfrm>
            <a:off x="345036" y="1279579"/>
            <a:ext cx="6985929" cy="4947799"/>
          </a:xfrm>
        </p:spPr>
        <p:txBody>
          <a:bodyPr/>
          <a:lstStyle/>
          <a:p>
            <a:pPr eaLnBrk="1" hangingPunct="1">
              <a:spcAft>
                <a:spcPct val="35000"/>
              </a:spcAft>
            </a:pPr>
            <a:r>
              <a:rPr lang="en-GB" sz="2000" b="1" dirty="0" smtClean="0"/>
              <a:t>BAE Systems have already printed a </a:t>
            </a:r>
            <a:r>
              <a:rPr lang="en-GB" sz="2000" b="1" dirty="0" smtClean="0">
                <a:solidFill>
                  <a:srgbClr val="FF0000"/>
                </a:solidFill>
              </a:rPr>
              <a:t>part for an aeroplane</a:t>
            </a:r>
          </a:p>
          <a:p>
            <a:pPr eaLnBrk="1" hangingPunct="1">
              <a:spcAft>
                <a:spcPct val="35000"/>
              </a:spcAft>
            </a:pPr>
            <a:r>
              <a:rPr lang="en-GB" sz="2000" b="1" dirty="0" smtClean="0"/>
              <a:t>Chinese </a:t>
            </a:r>
            <a:r>
              <a:rPr lang="en-GB" sz="2000" b="1" dirty="0"/>
              <a:t>materials firm </a:t>
            </a:r>
            <a:r>
              <a:rPr lang="en-GB" sz="2000" b="1" dirty="0" smtClean="0"/>
              <a:t>has </a:t>
            </a:r>
            <a:r>
              <a:rPr lang="en-GB" sz="2000" b="1" dirty="0"/>
              <a:t>reportedly produced </a:t>
            </a:r>
            <a:r>
              <a:rPr lang="en-GB" sz="2000" b="1" dirty="0">
                <a:solidFill>
                  <a:srgbClr val="FF0000"/>
                </a:solidFill>
              </a:rPr>
              <a:t>10 </a:t>
            </a:r>
            <a:r>
              <a:rPr lang="en-GB" sz="2000" b="1" dirty="0" smtClean="0">
                <a:solidFill>
                  <a:srgbClr val="FF0000"/>
                </a:solidFill>
              </a:rPr>
              <a:t>3D-printed buildings </a:t>
            </a:r>
            <a:r>
              <a:rPr lang="en-GB" sz="2000" b="1" dirty="0">
                <a:solidFill>
                  <a:srgbClr val="FF0000"/>
                </a:solidFill>
              </a:rPr>
              <a:t>(excluding the roof) in 24 hours</a:t>
            </a:r>
            <a:r>
              <a:rPr lang="en-GB" sz="2000" b="1" dirty="0"/>
              <a:t>, using a custom-built machine that outputs layers of construction waste mixed with </a:t>
            </a:r>
            <a:r>
              <a:rPr lang="en-GB" sz="2000" b="1" dirty="0" smtClean="0"/>
              <a:t>cement (BBC April 2014).</a:t>
            </a:r>
          </a:p>
          <a:p>
            <a:pPr eaLnBrk="1" hangingPunct="1">
              <a:spcAft>
                <a:spcPct val="35000"/>
              </a:spcAft>
            </a:pPr>
            <a:r>
              <a:rPr lang="en-GB" sz="2000" b="1" dirty="0" smtClean="0"/>
              <a:t>4D printing – “</a:t>
            </a:r>
            <a:r>
              <a:rPr lang="en-GB" sz="2000" b="1" dirty="0" smtClean="0">
                <a:solidFill>
                  <a:srgbClr val="FF0000"/>
                </a:solidFill>
              </a:rPr>
              <a:t>over </a:t>
            </a:r>
            <a:r>
              <a:rPr lang="en-GB" sz="2000" b="1" dirty="0">
                <a:solidFill>
                  <a:srgbClr val="FF0000"/>
                </a:solidFill>
              </a:rPr>
              <a:t>time static objects will transform and </a:t>
            </a:r>
            <a:r>
              <a:rPr lang="en-GB" sz="2000" b="1" dirty="0" smtClean="0">
                <a:solidFill>
                  <a:srgbClr val="FF0000"/>
                </a:solidFill>
              </a:rPr>
              <a:t>adapt</a:t>
            </a:r>
            <a:r>
              <a:rPr lang="en-GB" sz="2000" b="1" dirty="0" smtClean="0"/>
              <a:t>”, programmable material build themselves - uses water to provide flexibility – </a:t>
            </a:r>
            <a:r>
              <a:rPr lang="en-GB" sz="2000" b="1" dirty="0" smtClean="0">
                <a:solidFill>
                  <a:srgbClr val="00B050"/>
                </a:solidFill>
              </a:rPr>
              <a:t>print clothes </a:t>
            </a:r>
            <a:r>
              <a:rPr lang="en-GB" sz="2000" b="1" dirty="0" smtClean="0"/>
              <a:t>instead of washing them, </a:t>
            </a:r>
            <a:r>
              <a:rPr lang="en-GB" sz="2000" b="1" dirty="0" smtClean="0">
                <a:solidFill>
                  <a:srgbClr val="00B050"/>
                </a:solidFill>
              </a:rPr>
              <a:t>print human organs </a:t>
            </a:r>
            <a:r>
              <a:rPr lang="en-GB" sz="2000" b="1" dirty="0" smtClean="0"/>
              <a:t>from stem cells.</a:t>
            </a:r>
          </a:p>
          <a:p>
            <a:pPr eaLnBrk="1" hangingPunct="1">
              <a:spcAft>
                <a:spcPct val="35000"/>
              </a:spcAft>
            </a:pPr>
            <a:r>
              <a:rPr lang="en-GB" sz="2000" b="1" dirty="0"/>
              <a:t>F</a:t>
            </a:r>
            <a:r>
              <a:rPr lang="en-GB" sz="2000" b="1" dirty="0" smtClean="0"/>
              <a:t>inished </a:t>
            </a:r>
            <a:r>
              <a:rPr lang="en-GB" sz="2000" b="1" dirty="0"/>
              <a:t>object will </a:t>
            </a:r>
            <a:r>
              <a:rPr lang="en-GB" sz="2000" b="1" dirty="0">
                <a:solidFill>
                  <a:srgbClr val="FF0000"/>
                </a:solidFill>
              </a:rPr>
              <a:t>self-assemble or transform into a pre-determined </a:t>
            </a:r>
            <a:r>
              <a:rPr lang="en-GB" sz="2000" b="1" dirty="0" smtClean="0">
                <a:solidFill>
                  <a:srgbClr val="FF0000"/>
                </a:solidFill>
              </a:rPr>
              <a:t>form – already achieved!</a:t>
            </a:r>
            <a:endParaRPr lang="en-GB" sz="2000" b="1" dirty="0">
              <a:solidFill>
                <a:srgbClr val="FF0000"/>
              </a:solidFill>
            </a:endParaRPr>
          </a:p>
          <a:p>
            <a:pPr eaLnBrk="1" hangingPunct="1">
              <a:spcAft>
                <a:spcPct val="35000"/>
              </a:spcAft>
            </a:pPr>
            <a:r>
              <a:rPr lang="en-GB" sz="2000" b="1" dirty="0" smtClean="0"/>
              <a:t>Consumers </a:t>
            </a:r>
            <a:r>
              <a:rPr lang="en-GB" sz="2000" b="1" dirty="0"/>
              <a:t>will expect not to have to choose between mass produced and bespoke </a:t>
            </a:r>
            <a:r>
              <a:rPr lang="en-GB" sz="2000" b="1" dirty="0" smtClean="0"/>
              <a:t>items - will </a:t>
            </a:r>
            <a:r>
              <a:rPr lang="en-GB" sz="2000" b="1" dirty="0">
                <a:solidFill>
                  <a:srgbClr val="FF0000"/>
                </a:solidFill>
              </a:rPr>
              <a:t>expect personalisation on an industrial scale</a:t>
            </a:r>
            <a:r>
              <a:rPr lang="en-GB" sz="2000" b="1" dirty="0"/>
              <a:t>. </a:t>
            </a:r>
          </a:p>
          <a:p>
            <a:pPr eaLnBrk="1" hangingPunct="1">
              <a:spcAft>
                <a:spcPct val="35000"/>
              </a:spcAft>
            </a:pPr>
            <a:endParaRPr lang="en-GB" sz="1800" dirty="0"/>
          </a:p>
        </p:txBody>
      </p:sp>
      <p:sp>
        <p:nvSpPr>
          <p:cNvPr id="7" name="Rectangle 6"/>
          <p:cNvSpPr>
            <a:spLocks noGrp="1" noChangeArrowheads="1"/>
          </p:cNvSpPr>
          <p:nvPr>
            <p:ph type="title"/>
          </p:nvPr>
        </p:nvSpPr>
        <p:spPr>
          <a:xfrm>
            <a:off x="406400" y="508000"/>
            <a:ext cx="7823200" cy="579821"/>
          </a:xfrm>
        </p:spPr>
        <p:txBody>
          <a:bodyPr/>
          <a:lstStyle/>
          <a:p>
            <a:pPr eaLnBrk="1" hangingPunct="1"/>
            <a:r>
              <a:rPr lang="en-GB" sz="3200" b="1" dirty="0" smtClean="0"/>
              <a:t>3D / 4D Printing and Market Disruption</a:t>
            </a:r>
          </a:p>
        </p:txBody>
      </p:sp>
      <p:pic>
        <p:nvPicPr>
          <p:cNvPr id="21508" name="Picture 4" descr="http://static.dezeen.com/uploads/2014/04/3D-printed-buildings-China_dezeen_ss_2.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7320470" y="1251492"/>
            <a:ext cx="1823530" cy="1302522"/>
          </a:xfrm>
          <a:prstGeom prst="rect">
            <a:avLst/>
          </a:prstGeom>
          <a:noFill/>
          <a:extLst>
            <a:ext uri="{909E8E84-426E-40DD-AFC4-6F175D3DCCD1}">
              <a14:hiddenFill xmlns:a14="http://schemas.microsoft.com/office/drawing/2010/main" xmlns="">
                <a:solidFill>
                  <a:srgbClr val="FFFFFF"/>
                </a:solidFill>
              </a14:hiddenFill>
            </a:ext>
          </a:extLst>
        </p:spPr>
      </p:pic>
      <p:pic>
        <p:nvPicPr>
          <p:cNvPr id="21510" name="Picture 6" descr="http://www.imagesource.com/Doc/IS0/Media/TR5/f/1/4/8/IS09AC6GR.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7662370" y="3209614"/>
            <a:ext cx="1481630" cy="22823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5980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07" y="616160"/>
            <a:ext cx="8518793" cy="375358"/>
          </a:xfrm>
        </p:spPr>
        <p:txBody>
          <a:bodyPr>
            <a:noAutofit/>
          </a:bodyPr>
          <a:lstStyle/>
          <a:p>
            <a:r>
              <a:rPr lang="en-US" sz="3600" dirty="0" smtClean="0"/>
              <a:t>An Indicative Roadmap of Technologies</a:t>
            </a:r>
            <a:endParaRPr lang="en-US" sz="3600" dirty="0"/>
          </a:p>
        </p:txBody>
      </p:sp>
      <p:grpSp>
        <p:nvGrpSpPr>
          <p:cNvPr id="3" name="Group 19"/>
          <p:cNvGrpSpPr/>
          <p:nvPr/>
        </p:nvGrpSpPr>
        <p:grpSpPr>
          <a:xfrm>
            <a:off x="171945" y="1144699"/>
            <a:ext cx="6219677" cy="1938817"/>
            <a:chOff x="171945" y="839241"/>
            <a:chExt cx="6219677" cy="1938817"/>
          </a:xfrm>
        </p:grpSpPr>
        <p:pic>
          <p:nvPicPr>
            <p:cNvPr id="9" name="Picture 2" descr="C:\Users\mbardellini\Desktop\13541265-cloud-computing-and-mobility-concept-touchscreen-smartphone-and-blue-glossy-clouds-with-lot-of-color.jpg"/>
            <p:cNvPicPr>
              <a:picLocks noChangeAspect="1" noChangeArrowheads="1"/>
            </p:cNvPicPr>
            <p:nvPr/>
          </p:nvPicPr>
          <p:blipFill>
            <a:blip r:embed="rId2" cstate="print"/>
            <a:srcRect/>
            <a:stretch>
              <a:fillRect/>
            </a:stretch>
          </p:blipFill>
          <p:spPr bwMode="auto">
            <a:xfrm>
              <a:off x="171945" y="839241"/>
              <a:ext cx="2182742" cy="1938817"/>
            </a:xfrm>
            <a:prstGeom prst="rect">
              <a:avLst/>
            </a:prstGeom>
            <a:noFill/>
          </p:spPr>
        </p:pic>
        <p:sp>
          <p:nvSpPr>
            <p:cNvPr id="10" name="TextBox 9"/>
            <p:cNvSpPr txBox="1"/>
            <p:nvPr/>
          </p:nvSpPr>
          <p:spPr>
            <a:xfrm>
              <a:off x="2369477" y="991518"/>
              <a:ext cx="4022145" cy="1569660"/>
            </a:xfrm>
            <a:prstGeom prst="rect">
              <a:avLst/>
            </a:prstGeom>
            <a:noFill/>
          </p:spPr>
          <p:txBody>
            <a:bodyPr wrap="square" lIns="91440" rtlCol="0">
              <a:spAutoFit/>
            </a:bodyPr>
            <a:lstStyle/>
            <a:p>
              <a:pPr marL="0" lvl="1"/>
              <a:r>
                <a:rPr lang="it-IT" sz="2400" b="1" dirty="0" smtClean="0">
                  <a:solidFill>
                    <a:schemeClr val="tx2"/>
                  </a:solidFill>
                </a:rPr>
                <a:t>Today (2014)...</a:t>
              </a:r>
            </a:p>
            <a:p>
              <a:pPr marL="0" lvl="1"/>
              <a:r>
                <a:rPr lang="it-IT" sz="2400" dirty="0" smtClean="0">
                  <a:solidFill>
                    <a:schemeClr val="tx2"/>
                  </a:solidFill>
                </a:rPr>
                <a:t>Cloud Computing, Mobile Apps</a:t>
              </a:r>
            </a:p>
            <a:p>
              <a:pPr marL="0" lvl="1"/>
              <a:r>
                <a:rPr lang="it-IT" sz="2400" dirty="0" smtClean="0">
                  <a:solidFill>
                    <a:schemeClr val="tx2"/>
                  </a:solidFill>
                </a:rPr>
                <a:t>Some social business</a:t>
              </a:r>
              <a:endParaRPr lang="en-US" sz="2400" dirty="0" smtClean="0">
                <a:solidFill>
                  <a:schemeClr val="tx2"/>
                </a:solidFill>
              </a:endParaRPr>
            </a:p>
          </p:txBody>
        </p:sp>
      </p:grpSp>
      <p:grpSp>
        <p:nvGrpSpPr>
          <p:cNvPr id="6" name="Group 20"/>
          <p:cNvGrpSpPr/>
          <p:nvPr/>
        </p:nvGrpSpPr>
        <p:grpSpPr>
          <a:xfrm>
            <a:off x="1021289" y="2930787"/>
            <a:ext cx="7803222" cy="1698440"/>
            <a:chOff x="1021289" y="2778058"/>
            <a:chExt cx="7803222" cy="1698440"/>
          </a:xfrm>
        </p:grpSpPr>
        <p:sp>
          <p:nvSpPr>
            <p:cNvPr id="14" name="TextBox 13"/>
            <p:cNvSpPr txBox="1"/>
            <p:nvPr/>
          </p:nvSpPr>
          <p:spPr>
            <a:xfrm>
              <a:off x="3502766" y="2778058"/>
              <a:ext cx="5321745" cy="1569660"/>
            </a:xfrm>
            <a:prstGeom prst="rect">
              <a:avLst/>
            </a:prstGeom>
            <a:noFill/>
          </p:spPr>
          <p:txBody>
            <a:bodyPr wrap="square" lIns="91440" rtlCol="0">
              <a:spAutoFit/>
            </a:bodyPr>
            <a:lstStyle/>
            <a:p>
              <a:pPr marL="0" lvl="1"/>
              <a:r>
                <a:rPr lang="it-IT" sz="2400" b="1" dirty="0" smtClean="0">
                  <a:solidFill>
                    <a:schemeClr val="tx2"/>
                  </a:solidFill>
                </a:rPr>
                <a:t>Tomorrow (2-3 years) ... </a:t>
              </a:r>
            </a:p>
            <a:p>
              <a:pPr marL="0" lvl="1"/>
              <a:r>
                <a:rPr lang="it-IT" sz="2400" dirty="0" smtClean="0">
                  <a:solidFill>
                    <a:schemeClr val="tx2"/>
                  </a:solidFill>
                </a:rPr>
                <a:t>Big Data, Social Technologies  close to mainstream</a:t>
              </a:r>
            </a:p>
            <a:p>
              <a:pPr marL="0" lvl="1"/>
              <a:r>
                <a:rPr lang="it-IT" sz="2400" dirty="0" smtClean="0">
                  <a:solidFill>
                    <a:schemeClr val="tx2"/>
                  </a:solidFill>
                </a:rPr>
                <a:t>Increasing diffusion of IoT</a:t>
              </a:r>
              <a:endParaRPr lang="en-US" sz="2400" dirty="0" smtClean="0">
                <a:solidFill>
                  <a:schemeClr val="tx2"/>
                </a:solidFill>
              </a:endParaRPr>
            </a:p>
          </p:txBody>
        </p:sp>
        <p:pic>
          <p:nvPicPr>
            <p:cNvPr id="16" name="Picture 6" descr="http://sei.pku.edu.cn/%7Eliuxzh/bigdata/images/1.jpg"/>
            <p:cNvPicPr>
              <a:picLocks noChangeAspect="1" noChangeArrowheads="1"/>
            </p:cNvPicPr>
            <p:nvPr/>
          </p:nvPicPr>
          <p:blipFill>
            <a:blip r:embed="rId3" cstate="print"/>
            <a:srcRect/>
            <a:stretch>
              <a:fillRect/>
            </a:stretch>
          </p:blipFill>
          <p:spPr bwMode="auto">
            <a:xfrm>
              <a:off x="1021289" y="2930787"/>
              <a:ext cx="2251244" cy="1545711"/>
            </a:xfrm>
            <a:prstGeom prst="rect">
              <a:avLst/>
            </a:prstGeom>
            <a:noFill/>
          </p:spPr>
        </p:pic>
      </p:grpSp>
      <p:grpSp>
        <p:nvGrpSpPr>
          <p:cNvPr id="7" name="Group 21"/>
          <p:cNvGrpSpPr/>
          <p:nvPr/>
        </p:nvGrpSpPr>
        <p:grpSpPr>
          <a:xfrm>
            <a:off x="2369477" y="4590603"/>
            <a:ext cx="6317323" cy="1912268"/>
            <a:chOff x="2369477" y="4567283"/>
            <a:chExt cx="6317323" cy="1912268"/>
          </a:xfrm>
        </p:grpSpPr>
        <p:sp>
          <p:nvSpPr>
            <p:cNvPr id="15" name="TextBox 14"/>
            <p:cNvSpPr txBox="1"/>
            <p:nvPr/>
          </p:nvSpPr>
          <p:spPr>
            <a:xfrm>
              <a:off x="4639447" y="4946573"/>
              <a:ext cx="4047353" cy="1200329"/>
            </a:xfrm>
            <a:prstGeom prst="rect">
              <a:avLst/>
            </a:prstGeom>
            <a:noFill/>
          </p:spPr>
          <p:txBody>
            <a:bodyPr wrap="square" lIns="91440" rtlCol="0">
              <a:spAutoFit/>
            </a:bodyPr>
            <a:lstStyle/>
            <a:p>
              <a:pPr marL="0" lvl="1"/>
              <a:r>
                <a:rPr lang="it-IT" sz="2400" b="1" dirty="0" smtClean="0">
                  <a:solidFill>
                    <a:schemeClr val="tx2"/>
                  </a:solidFill>
                </a:rPr>
                <a:t>In 5-6 years (</a:t>
              </a:r>
              <a:r>
                <a:rPr lang="it-IT" sz="2400" b="1" dirty="0" smtClean="0">
                  <a:solidFill>
                    <a:schemeClr val="tx2"/>
                  </a:solidFill>
                  <a:sym typeface="Symbol"/>
                </a:rPr>
                <a:t></a:t>
              </a:r>
              <a:r>
                <a:rPr lang="it-IT" sz="2400" b="1" dirty="0" smtClean="0">
                  <a:solidFill>
                    <a:schemeClr val="tx2"/>
                  </a:solidFill>
                </a:rPr>
                <a:t>2020)</a:t>
              </a:r>
            </a:p>
            <a:p>
              <a:pPr marL="0" lvl="1"/>
              <a:r>
                <a:rPr lang="it-IT" sz="2400" dirty="0" smtClean="0">
                  <a:solidFill>
                    <a:schemeClr val="tx2"/>
                  </a:solidFill>
                </a:rPr>
                <a:t>Convergence of main trends</a:t>
              </a:r>
            </a:p>
            <a:p>
              <a:pPr marL="0" lvl="1"/>
              <a:r>
                <a:rPr lang="it-IT" sz="2400" dirty="0" smtClean="0">
                  <a:solidFill>
                    <a:schemeClr val="tx2"/>
                  </a:solidFill>
                </a:rPr>
                <a:t>IoT &amp; Cloud &amp; Big Data</a:t>
              </a:r>
              <a:endParaRPr lang="en-US" sz="2400" dirty="0" smtClean="0">
                <a:solidFill>
                  <a:schemeClr val="tx2"/>
                </a:solidFill>
              </a:endParaRPr>
            </a:p>
          </p:txBody>
        </p:sp>
        <p:pic>
          <p:nvPicPr>
            <p:cNvPr id="19" name="Picture 2" descr="Worldwide Computer Network — Stock Photo #1750712"/>
            <p:cNvPicPr>
              <a:picLocks noChangeAspect="1" noChangeArrowheads="1"/>
            </p:cNvPicPr>
            <p:nvPr/>
          </p:nvPicPr>
          <p:blipFill>
            <a:blip r:embed="rId4" cstate="print"/>
            <a:srcRect/>
            <a:stretch>
              <a:fillRect/>
            </a:stretch>
          </p:blipFill>
          <p:spPr bwMode="auto">
            <a:xfrm>
              <a:off x="2369477" y="4567283"/>
              <a:ext cx="1912267" cy="1912268"/>
            </a:xfrm>
            <a:prstGeom prst="rect">
              <a:avLst/>
            </a:prstGeom>
            <a:noFill/>
          </p:spPr>
        </p:pic>
      </p:grpSp>
      <p:sp>
        <p:nvSpPr>
          <p:cNvPr id="17" name="Foliennummernplatzhalter 16"/>
          <p:cNvSpPr>
            <a:spLocks noGrp="1"/>
          </p:cNvSpPr>
          <p:nvPr>
            <p:ph type="sldNum" sz="quarter" idx="12"/>
          </p:nvPr>
        </p:nvSpPr>
        <p:spPr/>
        <p:txBody>
          <a:bodyPr/>
          <a:lstStyle/>
          <a:p>
            <a:fld id="{7575015D-7E5F-9C4F-9D99-292906A08B43}" type="slidenum">
              <a:rPr lang="en-US" smtClean="0"/>
              <a:pPr/>
              <a:t>24</a:t>
            </a:fld>
            <a:endParaRPr lang="en-US" dirty="0"/>
          </a:p>
        </p:txBody>
      </p:sp>
      <p:pic>
        <p:nvPicPr>
          <p:cNvPr id="18" name="Picture 2" descr="C:\Users\mbardellini\Desktop\IDC_full-colour_300.jpg"/>
          <p:cNvPicPr>
            <a:picLocks noChangeAspect="1" noChangeArrowheads="1"/>
          </p:cNvPicPr>
          <p:nvPr/>
        </p:nvPicPr>
        <p:blipFill>
          <a:blip r:embed="rId5" cstate="print"/>
          <a:srcRect/>
          <a:stretch>
            <a:fillRect/>
          </a:stretch>
        </p:blipFill>
        <p:spPr bwMode="auto">
          <a:xfrm>
            <a:off x="143670" y="5964994"/>
            <a:ext cx="1755237" cy="782712"/>
          </a:xfrm>
          <a:prstGeom prst="rect">
            <a:avLst/>
          </a:prstGeom>
          <a:noFill/>
        </p:spPr>
      </p:pic>
    </p:spTree>
    <p:extLst>
      <p:ext uri="{BB962C8B-B14F-4D97-AF65-F5344CB8AC3E}">
        <p14:creationId xmlns:p14="http://schemas.microsoft.com/office/powerpoint/2010/main" xmlns="" val="211431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25</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Challenges – Shadow IT</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70" y="1277007"/>
            <a:ext cx="4309990" cy="49067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marL="0" indent="0">
              <a:spcAft>
                <a:spcPts val="600"/>
              </a:spcAft>
              <a:buNone/>
            </a:pPr>
            <a:r>
              <a:rPr lang="en-GB" sz="2000" b="1" dirty="0" smtClean="0">
                <a:solidFill>
                  <a:srgbClr val="FF0000"/>
                </a:solidFill>
                <a:ea typeface="MS PGothic" charset="0"/>
              </a:rPr>
              <a:t>Shadow IT </a:t>
            </a:r>
            <a:r>
              <a:rPr lang="en-GB" sz="2000" b="1" dirty="0" smtClean="0">
                <a:ea typeface="MS PGothic" charset="0"/>
              </a:rPr>
              <a:t>– Organisational </a:t>
            </a:r>
            <a:r>
              <a:rPr lang="en-GB" sz="2000" b="1" dirty="0" smtClean="0"/>
              <a:t>IT systems created </a:t>
            </a:r>
            <a:r>
              <a:rPr lang="en-GB" sz="2000" b="1" dirty="0"/>
              <a:t>and </a:t>
            </a:r>
            <a:r>
              <a:rPr lang="en-GB" sz="2000" b="1" dirty="0" smtClean="0"/>
              <a:t>without </a:t>
            </a:r>
            <a:r>
              <a:rPr lang="en-GB" sz="2000" b="1" dirty="0"/>
              <a:t>approval or support from the </a:t>
            </a:r>
            <a:r>
              <a:rPr lang="en-GB" sz="2000" b="1" dirty="0" smtClean="0"/>
              <a:t>centralised </a:t>
            </a:r>
            <a:r>
              <a:rPr lang="en-GB" sz="2000" b="1" dirty="0"/>
              <a:t>IT </a:t>
            </a:r>
            <a:r>
              <a:rPr lang="en-GB" sz="2000" b="1" dirty="0" smtClean="0"/>
              <a:t>function.</a:t>
            </a:r>
          </a:p>
          <a:p>
            <a:pPr marL="0" indent="0">
              <a:spcAft>
                <a:spcPts val="600"/>
              </a:spcAft>
              <a:buNone/>
            </a:pPr>
            <a:r>
              <a:rPr lang="en-GB" sz="2000" b="1" dirty="0" smtClean="0">
                <a:solidFill>
                  <a:srgbClr val="00B050"/>
                </a:solidFill>
              </a:rPr>
              <a:t>Pros</a:t>
            </a:r>
          </a:p>
          <a:p>
            <a:pPr>
              <a:spcAft>
                <a:spcPts val="600"/>
              </a:spcAft>
            </a:pPr>
            <a:r>
              <a:rPr lang="en-GB" sz="2000" b="1" dirty="0" smtClean="0"/>
              <a:t>Perceived </a:t>
            </a:r>
            <a:r>
              <a:rPr lang="en-GB" sz="2000" b="1" dirty="0"/>
              <a:t>as being more responsive to business </a:t>
            </a:r>
            <a:r>
              <a:rPr lang="en-GB" sz="2000" b="1" dirty="0" smtClean="0"/>
              <a:t>needs</a:t>
            </a:r>
          </a:p>
          <a:p>
            <a:pPr>
              <a:spcAft>
                <a:spcPts val="600"/>
              </a:spcAft>
            </a:pPr>
            <a:r>
              <a:rPr lang="en-GB" sz="2000" b="1" dirty="0" smtClean="0"/>
              <a:t>Fulfils a need</a:t>
            </a:r>
          </a:p>
          <a:p>
            <a:pPr marL="0" indent="0">
              <a:spcAft>
                <a:spcPts val="600"/>
              </a:spcAft>
              <a:buNone/>
            </a:pPr>
            <a:r>
              <a:rPr lang="en-GB" sz="2000" b="1" dirty="0" smtClean="0">
                <a:solidFill>
                  <a:srgbClr val="00B050"/>
                </a:solidFill>
              </a:rPr>
              <a:t>Cons</a:t>
            </a:r>
          </a:p>
          <a:p>
            <a:pPr>
              <a:spcAft>
                <a:spcPts val="600"/>
              </a:spcAft>
            </a:pPr>
            <a:r>
              <a:rPr lang="en-GB" sz="2000" b="1" dirty="0"/>
              <a:t>IT fiefdoms and data silos that do not collaborate with other </a:t>
            </a:r>
            <a:r>
              <a:rPr lang="en-GB" sz="2000" b="1" dirty="0" smtClean="0"/>
              <a:t>areas</a:t>
            </a:r>
          </a:p>
          <a:p>
            <a:pPr>
              <a:spcAft>
                <a:spcPts val="600"/>
              </a:spcAft>
            </a:pPr>
            <a:r>
              <a:rPr lang="en-GB" sz="2000" b="1" dirty="0" smtClean="0"/>
              <a:t>Often not backed up</a:t>
            </a:r>
          </a:p>
          <a:p>
            <a:pPr>
              <a:spcAft>
                <a:spcPts val="600"/>
              </a:spcAft>
            </a:pPr>
            <a:r>
              <a:rPr lang="en-GB" sz="2000" b="1" dirty="0" smtClean="0"/>
              <a:t>Duplicate data - error </a:t>
            </a:r>
            <a:r>
              <a:rPr lang="en-GB" sz="2000" b="1" dirty="0"/>
              <a:t>prone</a:t>
            </a:r>
          </a:p>
          <a:p>
            <a:pPr>
              <a:spcAft>
                <a:spcPts val="600"/>
              </a:spcAft>
            </a:pPr>
            <a:r>
              <a:rPr lang="en-GB" sz="2000" b="1" dirty="0" smtClean="0"/>
              <a:t>Not linked to central data</a:t>
            </a:r>
          </a:p>
          <a:p>
            <a:pPr>
              <a:spcAft>
                <a:spcPts val="600"/>
              </a:spcAft>
            </a:pPr>
            <a:r>
              <a:rPr lang="en-GB" sz="2000" b="1" dirty="0" smtClean="0"/>
              <a:t>. </a:t>
            </a:r>
          </a:p>
        </p:txBody>
      </p:sp>
      <p:pic>
        <p:nvPicPr>
          <p:cNvPr id="6" name="Picture 4" descr="http://www.imagesource.com/Doc/IS0/Media/TR5/a/d/2/8/IS099785V.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5763987" y="1277007"/>
            <a:ext cx="1224124" cy="183872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Content Placeholder 2"/>
          <p:cNvSpPr txBox="1">
            <a:spLocks/>
          </p:cNvSpPr>
          <p:nvPr/>
        </p:nvSpPr>
        <p:spPr bwMode="auto">
          <a:xfrm>
            <a:off x="4735659" y="3269284"/>
            <a:ext cx="4282217" cy="29144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600"/>
              </a:spcAft>
            </a:pPr>
            <a:r>
              <a:rPr lang="en-GB" sz="2000" b="1" dirty="0" smtClean="0"/>
              <a:t>Analyst </a:t>
            </a:r>
            <a:r>
              <a:rPr lang="en-GB" sz="2000" b="1" dirty="0"/>
              <a:t>reports “more than </a:t>
            </a:r>
            <a:r>
              <a:rPr lang="en-GB" sz="2000" b="1" dirty="0">
                <a:solidFill>
                  <a:srgbClr val="FF0000"/>
                </a:solidFill>
              </a:rPr>
              <a:t>90% of business units are spending their own funds</a:t>
            </a:r>
            <a:r>
              <a:rPr lang="en-GB" sz="2000" b="1" dirty="0"/>
              <a:t>, outside the formal IT budget on technology” (</a:t>
            </a:r>
            <a:r>
              <a:rPr lang="en-GB" sz="2000" b="1" dirty="0" err="1"/>
              <a:t>Schectman</a:t>
            </a:r>
            <a:r>
              <a:rPr lang="en-GB" sz="2000" b="1" dirty="0"/>
              <a:t>, 2013). </a:t>
            </a:r>
            <a:endParaRPr lang="en-GB" sz="2000" b="1" dirty="0" smtClean="0"/>
          </a:p>
          <a:p>
            <a:pPr>
              <a:spcAft>
                <a:spcPts val="600"/>
              </a:spcAft>
            </a:pPr>
            <a:r>
              <a:rPr lang="en-GB" sz="2000" b="1" dirty="0" smtClean="0"/>
              <a:t>Gartner </a:t>
            </a:r>
            <a:r>
              <a:rPr lang="en-GB" sz="2000" b="1" dirty="0"/>
              <a:t>estimates </a:t>
            </a:r>
            <a:r>
              <a:rPr lang="en-GB" sz="2000" b="1" dirty="0" smtClean="0"/>
              <a:t>– in </a:t>
            </a:r>
            <a:r>
              <a:rPr lang="en-GB" sz="2000" b="1" dirty="0" smtClean="0">
                <a:solidFill>
                  <a:srgbClr val="00B050"/>
                </a:solidFill>
              </a:rPr>
              <a:t>2000</a:t>
            </a:r>
            <a:r>
              <a:rPr lang="en-GB" sz="2000" b="1" dirty="0">
                <a:solidFill>
                  <a:srgbClr val="00B050"/>
                </a:solidFill>
              </a:rPr>
              <a:t>, </a:t>
            </a:r>
            <a:r>
              <a:rPr lang="en-GB" sz="2000" b="1" dirty="0" smtClean="0">
                <a:solidFill>
                  <a:srgbClr val="00B050"/>
                </a:solidFill>
              </a:rPr>
              <a:t>20% </a:t>
            </a:r>
            <a:r>
              <a:rPr lang="en-GB" sz="2000" b="1" dirty="0">
                <a:solidFill>
                  <a:srgbClr val="00B050"/>
                </a:solidFill>
              </a:rPr>
              <a:t>of technology spend </a:t>
            </a:r>
            <a:r>
              <a:rPr lang="en-GB" sz="2000" b="1" dirty="0"/>
              <a:t>was taking place outside of </a:t>
            </a:r>
            <a:r>
              <a:rPr lang="en-GB" sz="2000" b="1" dirty="0" smtClean="0"/>
              <a:t>IT.</a:t>
            </a:r>
          </a:p>
          <a:p>
            <a:pPr>
              <a:spcAft>
                <a:spcPts val="600"/>
              </a:spcAft>
            </a:pPr>
            <a:r>
              <a:rPr lang="en-GB" sz="2000" b="1" dirty="0" smtClean="0"/>
              <a:t>Predicts in </a:t>
            </a:r>
            <a:r>
              <a:rPr lang="en-GB" sz="2000" b="1" dirty="0" smtClean="0">
                <a:solidFill>
                  <a:srgbClr val="FF0000"/>
                </a:solidFill>
              </a:rPr>
              <a:t>2020 will </a:t>
            </a:r>
            <a:r>
              <a:rPr lang="en-GB" sz="2000" b="1" dirty="0">
                <a:solidFill>
                  <a:srgbClr val="FF0000"/>
                </a:solidFill>
              </a:rPr>
              <a:t>be 90</a:t>
            </a:r>
            <a:r>
              <a:rPr lang="en-GB" sz="2000" b="1" dirty="0" smtClean="0">
                <a:solidFill>
                  <a:srgbClr val="FF0000"/>
                </a:solidFill>
              </a:rPr>
              <a:t>%</a:t>
            </a:r>
          </a:p>
        </p:txBody>
      </p:sp>
    </p:spTree>
    <p:extLst>
      <p:ext uri="{BB962C8B-B14F-4D97-AF65-F5344CB8AC3E}">
        <p14:creationId xmlns:p14="http://schemas.microsoft.com/office/powerpoint/2010/main" xmlns="" val="334159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26</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a:latin typeface="Arial" charset="0"/>
                <a:ea typeface="MS PGothic" charset="0"/>
              </a:rPr>
              <a:t>Challenges </a:t>
            </a:r>
            <a:r>
              <a:rPr lang="en-GB" sz="3600" b="1" dirty="0" smtClean="0">
                <a:latin typeface="Arial" charset="0"/>
                <a:ea typeface="MS PGothic" charset="0"/>
              </a:rPr>
              <a:t>– Cyber Security</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283780" y="1308538"/>
            <a:ext cx="7267903" cy="50382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600"/>
              </a:spcAft>
            </a:pPr>
            <a:r>
              <a:rPr lang="en-GB" sz="2000" b="1" dirty="0" smtClean="0"/>
              <a:t>A </a:t>
            </a:r>
            <a:r>
              <a:rPr lang="en-GB" sz="2000" b="1" dirty="0"/>
              <a:t>2013 report into the economic impact of cybercrime and cyber espionage (</a:t>
            </a:r>
            <a:r>
              <a:rPr lang="en-GB" sz="2000" b="1" dirty="0" err="1"/>
              <a:t>Center</a:t>
            </a:r>
            <a:r>
              <a:rPr lang="en-GB" sz="2000" b="1" dirty="0"/>
              <a:t> for Strategic and International Studies, 2013) identified six components to losses from cyber-crime and cyber espionage:</a:t>
            </a:r>
          </a:p>
          <a:p>
            <a:pPr marL="666750" lvl="1" indent="-457200">
              <a:spcAft>
                <a:spcPts val="600"/>
              </a:spcAft>
              <a:buFont typeface="+mj-lt"/>
              <a:buAutoNum type="arabicPeriod"/>
            </a:pPr>
            <a:r>
              <a:rPr lang="en-GB" sz="2000" b="1" dirty="0">
                <a:solidFill>
                  <a:srgbClr val="00B050"/>
                </a:solidFill>
              </a:rPr>
              <a:t>Loss of intellectual property and business confidential information</a:t>
            </a:r>
          </a:p>
          <a:p>
            <a:pPr marL="666750" lvl="1" indent="-457200">
              <a:spcAft>
                <a:spcPts val="600"/>
              </a:spcAft>
              <a:buFont typeface="+mj-lt"/>
              <a:buAutoNum type="arabicPeriod"/>
            </a:pPr>
            <a:r>
              <a:rPr lang="en-GB" sz="2000" b="1" dirty="0" smtClean="0"/>
              <a:t>Cyber-crime (including knowing it has happened)</a:t>
            </a:r>
            <a:endParaRPr lang="en-GB" sz="2000" b="1" dirty="0"/>
          </a:p>
          <a:p>
            <a:pPr marL="666750" lvl="1" indent="-457200">
              <a:spcAft>
                <a:spcPts val="600"/>
              </a:spcAft>
              <a:buFont typeface="+mj-lt"/>
              <a:buAutoNum type="arabicPeriod"/>
            </a:pPr>
            <a:r>
              <a:rPr lang="en-GB" sz="2000" b="1" dirty="0">
                <a:solidFill>
                  <a:srgbClr val="00B050"/>
                </a:solidFill>
              </a:rPr>
              <a:t>Loss of sensitive business information, including negotiation strategies</a:t>
            </a:r>
          </a:p>
          <a:p>
            <a:pPr marL="666750" lvl="1" indent="-457200">
              <a:spcAft>
                <a:spcPts val="600"/>
              </a:spcAft>
              <a:buFont typeface="+mj-lt"/>
              <a:buAutoNum type="arabicPeriod"/>
            </a:pPr>
            <a:r>
              <a:rPr lang="en-GB" sz="2000" b="1" dirty="0"/>
              <a:t>Opportunity costs, including service and employment disruptions, </a:t>
            </a:r>
            <a:r>
              <a:rPr lang="en-GB" sz="2000" b="1" dirty="0" smtClean="0"/>
              <a:t>reduced </a:t>
            </a:r>
            <a:r>
              <a:rPr lang="en-GB" sz="2000" b="1" dirty="0"/>
              <a:t>trust for online activities</a:t>
            </a:r>
          </a:p>
          <a:p>
            <a:pPr marL="666750" lvl="1" indent="-457200">
              <a:spcAft>
                <a:spcPts val="600"/>
              </a:spcAft>
              <a:buFont typeface="+mj-lt"/>
              <a:buAutoNum type="arabicPeriod"/>
            </a:pPr>
            <a:r>
              <a:rPr lang="en-GB" sz="2000" b="1" dirty="0">
                <a:solidFill>
                  <a:srgbClr val="00B050"/>
                </a:solidFill>
              </a:rPr>
              <a:t>Additional cost of securing networks, insurance and recovery from cyber attacks</a:t>
            </a:r>
          </a:p>
          <a:p>
            <a:pPr marL="666750" lvl="1" indent="-457200">
              <a:spcAft>
                <a:spcPts val="600"/>
              </a:spcAft>
              <a:buFont typeface="+mj-lt"/>
              <a:buAutoNum type="arabicPeriod"/>
            </a:pPr>
            <a:r>
              <a:rPr lang="en-GB" sz="2000" b="1" dirty="0"/>
              <a:t>Reputation damage to the hacked company</a:t>
            </a: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35842" name="Picture 2" descr="Computer Pyramid Stock Phot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1683" y="1308538"/>
            <a:ext cx="1428750" cy="1295401"/>
          </a:xfrm>
          <a:prstGeom prst="rect">
            <a:avLst/>
          </a:prstGeom>
          <a:noFill/>
          <a:extLst>
            <a:ext uri="{909E8E84-426E-40DD-AFC4-6F175D3DCCD1}">
              <a14:hiddenFill xmlns:a14="http://schemas.microsoft.com/office/drawing/2010/main" xmlns="">
                <a:solidFill>
                  <a:srgbClr val="FFFFFF"/>
                </a:solidFill>
              </a14:hiddenFill>
            </a:ext>
          </a:extLst>
        </p:spPr>
      </p:pic>
      <p:pic>
        <p:nvPicPr>
          <p:cNvPr id="35844" name="Picture 4" descr="Hacker Stock Photo"/>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20934" y="3063091"/>
            <a:ext cx="1830827" cy="1367019"/>
          </a:xfrm>
          <a:prstGeom prst="rect">
            <a:avLst/>
          </a:prstGeom>
          <a:noFill/>
          <a:extLst>
            <a:ext uri="{909E8E84-426E-40DD-AFC4-6F175D3DCCD1}">
              <a14:hiddenFill xmlns:a14="http://schemas.microsoft.com/office/drawing/2010/main" xmlns="">
                <a:solidFill>
                  <a:srgbClr val="FFFFFF"/>
                </a:solidFill>
              </a14:hiddenFill>
            </a:ext>
          </a:extLst>
        </p:spPr>
      </p:pic>
      <p:pic>
        <p:nvPicPr>
          <p:cNvPr id="35846" name="Picture 6" descr="http://www.imagesource.com/Doc/IS0/Media/TR5/1/6/7/5/IE311-062.jpg"/>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7349201" y="4816693"/>
            <a:ext cx="1833714" cy="12207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686199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27</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Challenges – Cyber Security</a:t>
            </a: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5" name="Content Placeholder 2"/>
          <p:cNvSpPr txBox="1">
            <a:spLocks/>
          </p:cNvSpPr>
          <p:nvPr/>
        </p:nvSpPr>
        <p:spPr bwMode="auto">
          <a:xfrm>
            <a:off x="425669" y="1259174"/>
            <a:ext cx="5975131" cy="52915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r>
              <a:rPr lang="en-GB" sz="2000" b="1" dirty="0" smtClean="0"/>
              <a:t>Report estimates </a:t>
            </a:r>
            <a:r>
              <a:rPr lang="en-GB" sz="2000" b="1" dirty="0"/>
              <a:t>that the cost of cyber espionage and crime could be as </a:t>
            </a:r>
            <a:r>
              <a:rPr lang="en-GB" sz="2000" b="1" dirty="0">
                <a:solidFill>
                  <a:srgbClr val="FF0000"/>
                </a:solidFill>
              </a:rPr>
              <a:t>high as 0.5% to 1% of national </a:t>
            </a:r>
            <a:r>
              <a:rPr lang="en-GB" sz="2000" b="1" dirty="0" smtClean="0">
                <a:solidFill>
                  <a:srgbClr val="FF0000"/>
                </a:solidFill>
              </a:rPr>
              <a:t>income</a:t>
            </a:r>
            <a:r>
              <a:rPr lang="en-GB" sz="2000" b="1" dirty="0" smtClean="0"/>
              <a:t>.</a:t>
            </a:r>
          </a:p>
          <a:p>
            <a:r>
              <a:rPr lang="en-GB" sz="2000" b="1" dirty="0" smtClean="0"/>
              <a:t>Globally </a:t>
            </a:r>
            <a:r>
              <a:rPr lang="en-GB" sz="2000" b="1" dirty="0"/>
              <a:t>the </a:t>
            </a:r>
            <a:r>
              <a:rPr lang="en-GB" sz="2000" b="1" dirty="0">
                <a:solidFill>
                  <a:srgbClr val="00B050"/>
                </a:solidFill>
              </a:rPr>
              <a:t>losses could be </a:t>
            </a:r>
            <a:r>
              <a:rPr lang="en-GB" sz="2000" b="1" dirty="0" smtClean="0">
                <a:solidFill>
                  <a:srgbClr val="00B050"/>
                </a:solidFill>
              </a:rPr>
              <a:t>$</a:t>
            </a:r>
            <a:r>
              <a:rPr lang="en-GB" sz="2000" b="1" dirty="0">
                <a:solidFill>
                  <a:srgbClr val="00B050"/>
                </a:solidFill>
              </a:rPr>
              <a:t>100 billion to $500 billion</a:t>
            </a:r>
            <a:r>
              <a:rPr lang="en-GB" sz="2000" b="1" dirty="0"/>
              <a:t>. </a:t>
            </a:r>
            <a:endParaRPr lang="en-GB" sz="2000" b="1" dirty="0" smtClean="0"/>
          </a:p>
          <a:p>
            <a:r>
              <a:rPr lang="en-GB" sz="2000" b="1" dirty="0" smtClean="0"/>
              <a:t>International </a:t>
            </a:r>
            <a:r>
              <a:rPr lang="en-GB" sz="2000" b="1" dirty="0"/>
              <a:t>IBM survey of IT decision-makers (IBM </a:t>
            </a:r>
            <a:r>
              <a:rPr lang="en-GB" sz="2000" b="1" dirty="0" err="1"/>
              <a:t>Center</a:t>
            </a:r>
            <a:r>
              <a:rPr lang="en-GB" sz="2000" b="1" dirty="0"/>
              <a:t> for Applied Insights, 2012), security concerns ranked “</a:t>
            </a:r>
            <a:r>
              <a:rPr lang="en-GB" sz="2000" b="1" dirty="0">
                <a:solidFill>
                  <a:srgbClr val="FF0000"/>
                </a:solidFill>
              </a:rPr>
              <a:t>as the most significant barrier to adoption across mobile, cloud computing and social business</a:t>
            </a:r>
            <a:r>
              <a:rPr lang="en-GB" sz="2000" b="1" dirty="0"/>
              <a:t>”. </a:t>
            </a:r>
            <a:endParaRPr lang="en-GB" sz="2000" b="1" dirty="0" smtClean="0"/>
          </a:p>
          <a:p>
            <a:pPr>
              <a:spcAft>
                <a:spcPts val="600"/>
              </a:spcAft>
            </a:pPr>
            <a:r>
              <a:rPr lang="en-GB" sz="2000" b="1" dirty="0" smtClean="0"/>
              <a:t>“</a:t>
            </a:r>
            <a:r>
              <a:rPr lang="en-GB" sz="2000" b="1" dirty="0"/>
              <a:t>Securing and controlling access to data was placed as the </a:t>
            </a:r>
            <a:r>
              <a:rPr lang="en-GB" sz="2000" b="1" dirty="0">
                <a:solidFill>
                  <a:srgbClr val="00B050"/>
                </a:solidFill>
              </a:rPr>
              <a:t>number 2 barrier to adoption for business analytics</a:t>
            </a:r>
            <a:r>
              <a:rPr lang="en-GB" sz="2000" b="1" dirty="0"/>
              <a:t>”. </a:t>
            </a:r>
            <a:endParaRPr lang="en-GB" sz="2000" b="1" dirty="0" smtClean="0"/>
          </a:p>
          <a:p>
            <a:pPr>
              <a:spcAft>
                <a:spcPts val="600"/>
              </a:spcAft>
            </a:pPr>
            <a:r>
              <a:rPr lang="en-GB" sz="2000" b="1" dirty="0" smtClean="0">
                <a:ea typeface="MS PGothic" charset="0"/>
                <a:cs typeface="Arial" charset="0"/>
              </a:rPr>
              <a:t>~80% of breaches are </a:t>
            </a:r>
            <a:r>
              <a:rPr lang="en-GB" sz="2000" b="1" dirty="0" smtClean="0">
                <a:solidFill>
                  <a:srgbClr val="FF0000"/>
                </a:solidFill>
                <a:ea typeface="MS PGothic" charset="0"/>
                <a:cs typeface="Arial" charset="0"/>
              </a:rPr>
              <a:t>through human mistakes </a:t>
            </a:r>
            <a:r>
              <a:rPr lang="en-GB" sz="2000" b="1" dirty="0" err="1" smtClean="0">
                <a:solidFill>
                  <a:srgbClr val="FF0000"/>
                </a:solidFill>
                <a:ea typeface="MS PGothic" charset="0"/>
                <a:cs typeface="Arial" charset="0"/>
              </a:rPr>
              <a:t>etc</a:t>
            </a:r>
            <a:r>
              <a:rPr lang="en-GB" sz="2000" b="1" dirty="0" smtClean="0">
                <a:solidFill>
                  <a:srgbClr val="FF0000"/>
                </a:solidFill>
                <a:ea typeface="MS PGothic" charset="0"/>
                <a:cs typeface="Arial" charset="0"/>
              </a:rPr>
              <a:t>, not cyber.</a:t>
            </a: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37890" name="Picture 2" descr="http://www.imagesource.com/Doc/IS0/Media/TR5/d/b/5/9/IS098Z8LT.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243144" y="4216018"/>
            <a:ext cx="2872551" cy="1912390"/>
          </a:xfrm>
          <a:prstGeom prst="rect">
            <a:avLst/>
          </a:prstGeom>
          <a:noFill/>
          <a:extLst>
            <a:ext uri="{909E8E84-426E-40DD-AFC4-6F175D3DCCD1}">
              <a14:hiddenFill xmlns:a14="http://schemas.microsoft.com/office/drawing/2010/main" xmlns="">
                <a:solidFill>
                  <a:srgbClr val="FFFFFF"/>
                </a:solidFill>
              </a14:hiddenFill>
            </a:ext>
          </a:extLst>
        </p:spPr>
      </p:pic>
      <p:pic>
        <p:nvPicPr>
          <p:cNvPr id="37892" name="Picture 4" descr="http://www.imagesource.com/Doc/IS0/Media/TR5/a/9/b/3/IE057-059.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243144" y="1527175"/>
            <a:ext cx="2872551" cy="19123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7910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72966" y="1359009"/>
            <a:ext cx="6479628" cy="3049705"/>
          </a:xfrm>
        </p:spPr>
        <p:txBody>
          <a:bodyPr/>
          <a:lstStyle/>
          <a:p>
            <a:pPr>
              <a:spcAft>
                <a:spcPts val="600"/>
              </a:spcAft>
            </a:pPr>
            <a:r>
              <a:rPr lang="en-GB" sz="1800" b="1" dirty="0" smtClean="0"/>
              <a:t>Africa - change </a:t>
            </a:r>
            <a:r>
              <a:rPr lang="en-GB" sz="1800" b="1" dirty="0"/>
              <a:t>employment dynamics in the near future. </a:t>
            </a:r>
            <a:endParaRPr lang="en-GB" sz="1800" b="1" dirty="0" smtClean="0"/>
          </a:p>
          <a:p>
            <a:pPr>
              <a:spcAft>
                <a:spcPts val="600"/>
              </a:spcAft>
            </a:pPr>
            <a:r>
              <a:rPr lang="en-GB" sz="1800" b="1" dirty="0" smtClean="0"/>
              <a:t>“By </a:t>
            </a:r>
            <a:r>
              <a:rPr lang="en-GB" sz="1800" b="1" dirty="0"/>
              <a:t>2020, the African economy is projected to </a:t>
            </a:r>
            <a:r>
              <a:rPr lang="en-GB" sz="1800" b="1" dirty="0">
                <a:solidFill>
                  <a:srgbClr val="00B050"/>
                </a:solidFill>
              </a:rPr>
              <a:t>add 220 million people to the workforce</a:t>
            </a:r>
            <a:r>
              <a:rPr lang="en-GB" sz="1800" b="1" dirty="0"/>
              <a:t>, creating a continent wide labour force of </a:t>
            </a:r>
            <a:r>
              <a:rPr lang="en-GB" sz="1800" b="1" dirty="0">
                <a:solidFill>
                  <a:srgbClr val="FF0000"/>
                </a:solidFill>
              </a:rPr>
              <a:t>more than 500 million</a:t>
            </a:r>
            <a:r>
              <a:rPr lang="en-GB" sz="1800" b="1" dirty="0"/>
              <a:t>” </a:t>
            </a:r>
            <a:r>
              <a:rPr lang="en-GB" sz="1800" b="1" dirty="0" smtClean="0"/>
              <a:t>(</a:t>
            </a:r>
            <a:r>
              <a:rPr lang="en-GB" sz="1800" b="1" dirty="0"/>
              <a:t>Brent Wilton - International Organisation of </a:t>
            </a:r>
            <a:r>
              <a:rPr lang="en-GB" sz="1800" b="1" dirty="0" smtClean="0"/>
              <a:t>Employers, </a:t>
            </a:r>
            <a:r>
              <a:rPr lang="en-GB" sz="1800" b="1" dirty="0" err="1" smtClean="0"/>
              <a:t>Eroke</a:t>
            </a:r>
            <a:r>
              <a:rPr lang="en-GB" sz="1800" b="1" dirty="0"/>
              <a:t>, 2013). </a:t>
            </a:r>
            <a:endParaRPr lang="en-GB" sz="1800" b="1" dirty="0" smtClean="0"/>
          </a:p>
          <a:p>
            <a:pPr>
              <a:spcAft>
                <a:spcPts val="600"/>
              </a:spcAft>
            </a:pPr>
            <a:r>
              <a:rPr lang="en-GB" sz="1800" b="1" dirty="0"/>
              <a:t>M</a:t>
            </a:r>
            <a:r>
              <a:rPr lang="en-GB" sz="1800" b="1" dirty="0" smtClean="0"/>
              <a:t>ajority </a:t>
            </a:r>
            <a:r>
              <a:rPr lang="en-GB" sz="1800" b="1" dirty="0"/>
              <a:t>of new employment </a:t>
            </a:r>
            <a:r>
              <a:rPr lang="en-GB" sz="1800" b="1" dirty="0" smtClean="0"/>
              <a:t>likely </a:t>
            </a:r>
            <a:r>
              <a:rPr lang="en-GB" sz="1800" b="1" dirty="0"/>
              <a:t>to </a:t>
            </a:r>
            <a:r>
              <a:rPr lang="en-GB" sz="1800" b="1" dirty="0" smtClean="0"/>
              <a:t>be in </a:t>
            </a:r>
            <a:r>
              <a:rPr lang="en-GB" sz="1800" b="1" dirty="0"/>
              <a:t>retail, hospitality, manufacturing and agriculture, </a:t>
            </a:r>
            <a:r>
              <a:rPr lang="en-GB" sz="1800" b="1" dirty="0">
                <a:solidFill>
                  <a:srgbClr val="00B050"/>
                </a:solidFill>
              </a:rPr>
              <a:t>the ability of Africa to engage in the ICT industry is often understated</a:t>
            </a:r>
            <a:r>
              <a:rPr lang="en-GB" sz="1800" b="1" dirty="0"/>
              <a:t>, </a:t>
            </a:r>
            <a:r>
              <a:rPr lang="en-GB" sz="1800" b="1" dirty="0">
                <a:solidFill>
                  <a:srgbClr val="FF0000"/>
                </a:solidFill>
              </a:rPr>
              <a:t>and is likely to change</a:t>
            </a:r>
            <a:r>
              <a:rPr lang="en-GB" sz="1800" b="1" dirty="0" smtClean="0"/>
              <a:t>. (European Commission e-skills report 2014)</a:t>
            </a:r>
          </a:p>
          <a:p>
            <a:pPr>
              <a:spcAft>
                <a:spcPts val="1200"/>
              </a:spcAft>
            </a:pPr>
            <a:endParaRPr lang="en-GB" sz="4000" b="1" dirty="0">
              <a:solidFill>
                <a:schemeClr val="tx1">
                  <a:lumMod val="75000"/>
                </a:schemeClr>
              </a:solidFill>
              <a:latin typeface="Arial" charset="0"/>
              <a:ea typeface="MS PGothic" charset="0"/>
              <a:cs typeface="Arial" charset="0"/>
            </a:endParaRPr>
          </a:p>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28</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smtClean="0">
                <a:latin typeface="Arial" charset="0"/>
                <a:ea typeface="MS PGothic" charset="0"/>
              </a:rPr>
              <a:t>Workforce – skills shortage</a:t>
            </a:r>
            <a:endParaRPr lang="en-GB" sz="3600" b="1" dirty="0">
              <a:latin typeface="Arial" charset="0"/>
              <a:ea typeface="MS PGothic" charset="0"/>
            </a:endParaRPr>
          </a:p>
        </p:txBody>
      </p:sp>
      <p:pic>
        <p:nvPicPr>
          <p:cNvPr id="38914" name="Picture 2" descr="http://www.imagesource.com/Doc/IS0/Media/TR5/7/9/3/e/13DDL0348RM.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889532" y="1880147"/>
            <a:ext cx="2459246" cy="184783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bwMode="auto">
          <a:xfrm>
            <a:off x="564888" y="4344988"/>
            <a:ext cx="8388006" cy="19220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600"/>
              </a:spcAft>
            </a:pPr>
            <a:r>
              <a:rPr lang="en-GB" sz="1800" b="1" dirty="0" smtClean="0"/>
              <a:t>Over </a:t>
            </a:r>
            <a:r>
              <a:rPr lang="en-GB" sz="1800" b="1" dirty="0" smtClean="0">
                <a:solidFill>
                  <a:srgbClr val="00B050"/>
                </a:solidFill>
              </a:rPr>
              <a:t>197 million people worldwide are without a job </a:t>
            </a:r>
            <a:r>
              <a:rPr lang="en-GB" sz="1800" b="1" dirty="0" smtClean="0"/>
              <a:t>in 2012. </a:t>
            </a:r>
          </a:p>
          <a:p>
            <a:pPr>
              <a:spcAft>
                <a:spcPts val="600"/>
              </a:spcAft>
            </a:pPr>
            <a:r>
              <a:rPr lang="en-GB" sz="1800" b="1" dirty="0" smtClean="0"/>
              <a:t>“Labour market institutions and policies have not kept up to date with the </a:t>
            </a:r>
            <a:r>
              <a:rPr lang="en-GB" sz="1800" b="1" dirty="0" smtClean="0">
                <a:solidFill>
                  <a:srgbClr val="00B050"/>
                </a:solidFill>
              </a:rPr>
              <a:t>changes in business practices and technology that are defining what kind of jobs will be created and where </a:t>
            </a:r>
            <a:r>
              <a:rPr lang="en-GB" sz="1800" b="1" dirty="0" smtClean="0"/>
              <a:t>they will be created” (McKinsey).</a:t>
            </a:r>
          </a:p>
          <a:p>
            <a:pPr>
              <a:spcAft>
                <a:spcPts val="600"/>
              </a:spcAft>
            </a:pPr>
            <a:r>
              <a:rPr lang="en-GB" sz="1800" b="1" dirty="0" smtClean="0"/>
              <a:t>Survey of 70 European CIOs/senior IT managers - </a:t>
            </a:r>
            <a:r>
              <a:rPr lang="en-GB" sz="1800" b="1" dirty="0" smtClean="0">
                <a:solidFill>
                  <a:srgbClr val="00B050"/>
                </a:solidFill>
              </a:rPr>
              <a:t>Likely Offshored: coding, software testing and ICT support.</a:t>
            </a:r>
            <a:r>
              <a:rPr lang="en-GB" sz="1800" b="1" dirty="0" smtClean="0"/>
              <a:t> </a:t>
            </a:r>
          </a:p>
          <a:p>
            <a:pPr>
              <a:spcAft>
                <a:spcPts val="1200"/>
              </a:spcAft>
            </a:pPr>
            <a:endParaRPr lang="en-GB" sz="4000" b="1" dirty="0" smtClean="0">
              <a:solidFill>
                <a:schemeClr val="tx1">
                  <a:lumMod val="75000"/>
                </a:schemeClr>
              </a:solidFill>
              <a:latin typeface="Arial" charset="0"/>
              <a:ea typeface="MS PGothic" charset="0"/>
              <a:cs typeface="Arial" charset="0"/>
            </a:endParaRPr>
          </a:p>
          <a:p>
            <a:pPr>
              <a:spcAft>
                <a:spcPts val="1200"/>
              </a:spcAft>
            </a:pPr>
            <a:endParaRPr lang="en-GB" sz="2400" b="1" dirty="0" smtClean="0">
              <a:solidFill>
                <a:srgbClr val="00B050"/>
              </a:solidFill>
              <a:latin typeface="Arial" charset="0"/>
              <a:ea typeface="MS PGothic" charset="0"/>
              <a:cs typeface="Arial" charset="0"/>
            </a:endParaRP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spTree>
    <p:extLst>
      <p:ext uri="{BB962C8B-B14F-4D97-AF65-F5344CB8AC3E}">
        <p14:creationId xmlns:p14="http://schemas.microsoft.com/office/powerpoint/2010/main" xmlns="" val="331319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91066"/>
            <a:ext cx="8229600" cy="651933"/>
          </a:xfrm>
        </p:spPr>
        <p:txBody>
          <a:bodyPr>
            <a:noAutofit/>
          </a:bodyPr>
          <a:lstStyle/>
          <a:p>
            <a:r>
              <a:rPr lang="en-US" sz="3000" dirty="0" smtClean="0"/>
              <a:t>Demand: ICT Workforce Development in Europe 2012 – 2015 - 2020</a:t>
            </a:r>
            <a:endParaRPr lang="en-US" sz="3000" dirty="0"/>
          </a:p>
        </p:txBody>
      </p:sp>
      <p:sp>
        <p:nvSpPr>
          <p:cNvPr id="7" name="Textfeld 6"/>
          <p:cNvSpPr txBox="1"/>
          <p:nvPr/>
        </p:nvSpPr>
        <p:spPr>
          <a:xfrm>
            <a:off x="897466" y="6193247"/>
            <a:ext cx="8246533" cy="1107996"/>
          </a:xfrm>
          <a:prstGeom prst="rect">
            <a:avLst/>
          </a:prstGeom>
          <a:noFill/>
        </p:spPr>
        <p:txBody>
          <a:bodyPr wrap="square" rtlCol="0">
            <a:spAutoFit/>
          </a:bodyPr>
          <a:lstStyle/>
          <a:p>
            <a:r>
              <a:rPr lang="en-US" sz="1400" b="1" i="1" dirty="0" smtClean="0"/>
              <a:t>Source:</a:t>
            </a:r>
            <a:r>
              <a:rPr lang="en-US" sz="1400" b="1" dirty="0" smtClean="0"/>
              <a:t> </a:t>
            </a:r>
            <a:r>
              <a:rPr lang="en-US" sz="1400" i="1" dirty="0" smtClean="0"/>
              <a:t>Gareis, K., Hüsing, T., Bludova, I., Schulz, C., Birov, S., Korte, W.B.: e-Skills: Monitoring and Benchmarking Policies and Partnerships in Europe (Final Report for the European Commission, January 2014)</a:t>
            </a:r>
            <a:endParaRPr lang="de-DE" sz="1400" dirty="0" smtClean="0"/>
          </a:p>
          <a:p>
            <a:endParaRPr lang="de-DE" dirty="0"/>
          </a:p>
        </p:txBody>
      </p:sp>
      <p:sp>
        <p:nvSpPr>
          <p:cNvPr id="8" name="Foliennummernplatzhalter 7"/>
          <p:cNvSpPr>
            <a:spLocks noGrp="1"/>
          </p:cNvSpPr>
          <p:nvPr>
            <p:ph type="sldNum" sz="quarter" idx="11"/>
          </p:nvPr>
        </p:nvSpPr>
        <p:spPr/>
        <p:txBody>
          <a:bodyPr/>
          <a:lstStyle/>
          <a:p>
            <a:fld id="{7575015D-7E5F-9C4F-9D99-292906A08B43}" type="slidenum">
              <a:rPr lang="en-US" smtClean="0"/>
              <a:pPr/>
              <a:t>29</a:t>
            </a:fld>
            <a:endParaRPr lang="en-US" dirty="0"/>
          </a:p>
        </p:txBody>
      </p:sp>
      <p:graphicFrame>
        <p:nvGraphicFramePr>
          <p:cNvPr id="10" name="Diagramm 9"/>
          <p:cNvGraphicFramePr>
            <a:graphicFrameLocks noGrp="1"/>
          </p:cNvGraphicFramePr>
          <p:nvPr/>
        </p:nvGraphicFramePr>
        <p:xfrm>
          <a:off x="611560" y="1143000"/>
          <a:ext cx="8075240" cy="4914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661902067"/>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Footer Placeholder 4"/>
          <p:cNvSpPr>
            <a:spLocks noGrp="1"/>
          </p:cNvSpPr>
          <p:nvPr>
            <p:ph type="ftr" sz="quarter" idx="4294967295"/>
          </p:nvPr>
        </p:nvSpPr>
        <p:spPr>
          <a:xfrm>
            <a:off x="6510338" y="6288088"/>
            <a:ext cx="2009775" cy="182562"/>
          </a:xfrm>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600" smtClean="0"/>
              <a:t>The IT Professional of the Future</a:t>
            </a:r>
          </a:p>
        </p:txBody>
      </p:sp>
      <p:sp>
        <p:nvSpPr>
          <p:cNvPr id="59394"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1141B096-BFA6-4B1B-A54D-29EC570BA272}" type="slidenum">
              <a:rPr lang="en-GB" sz="600"/>
              <a:pPr/>
              <a:t>30</a:t>
            </a:fld>
            <a:endParaRPr lang="en-GB" sz="600"/>
          </a:p>
        </p:txBody>
      </p:sp>
      <p:sp>
        <p:nvSpPr>
          <p:cNvPr id="59395" name="Rectangle 6"/>
          <p:cNvSpPr>
            <a:spLocks noGrp="1" noChangeArrowheads="1"/>
          </p:cNvSpPr>
          <p:nvPr>
            <p:ph type="title"/>
          </p:nvPr>
        </p:nvSpPr>
        <p:spPr>
          <a:xfrm>
            <a:off x="406400" y="508000"/>
            <a:ext cx="5535613" cy="737476"/>
          </a:xfrm>
        </p:spPr>
        <p:txBody>
          <a:bodyPr/>
          <a:lstStyle/>
          <a:p>
            <a:pPr eaLnBrk="1" hangingPunct="1"/>
            <a:r>
              <a:rPr lang="en-GB" b="1" dirty="0" smtClean="0"/>
              <a:t>The IT Professional of the Future</a:t>
            </a:r>
            <a:br>
              <a:rPr lang="en-GB" b="1" dirty="0" smtClean="0"/>
            </a:br>
            <a:r>
              <a:rPr lang="en-GB" b="1" dirty="0"/>
              <a:t>Profile and Behaviours</a:t>
            </a:r>
            <a:r>
              <a:rPr lang="en-GB" dirty="0"/>
              <a:t/>
            </a:r>
            <a:br>
              <a:rPr lang="en-GB" dirty="0"/>
            </a:br>
            <a:endParaRPr lang="en-GB" dirty="0" smtClean="0"/>
          </a:p>
        </p:txBody>
      </p:sp>
      <p:sp>
        <p:nvSpPr>
          <p:cNvPr id="59396" name="Rectangle 7"/>
          <p:cNvSpPr>
            <a:spLocks noGrp="1" noChangeArrowheads="1"/>
          </p:cNvSpPr>
          <p:nvPr>
            <p:ph type="body" idx="1"/>
          </p:nvPr>
        </p:nvSpPr>
        <p:spPr>
          <a:xfrm>
            <a:off x="423864" y="1324303"/>
            <a:ext cx="7380067" cy="4598660"/>
          </a:xfrm>
        </p:spPr>
        <p:txBody>
          <a:bodyPr/>
          <a:lstStyle/>
          <a:p>
            <a:pPr eaLnBrk="1" hangingPunct="1">
              <a:spcAft>
                <a:spcPct val="35000"/>
              </a:spcAft>
            </a:pPr>
            <a:r>
              <a:rPr lang="en-GB" sz="2000" b="1" dirty="0" smtClean="0"/>
              <a:t>A communicator, able to demonstrate the business benefit of technology in clear terms and defined outcomes. </a:t>
            </a:r>
          </a:p>
          <a:p>
            <a:pPr eaLnBrk="1" hangingPunct="1">
              <a:spcAft>
                <a:spcPct val="35000"/>
              </a:spcAft>
            </a:pPr>
            <a:r>
              <a:rPr lang="en-GB" sz="2000" b="1" dirty="0" smtClean="0">
                <a:solidFill>
                  <a:srgbClr val="00B050"/>
                </a:solidFill>
              </a:rPr>
              <a:t>A next practice horizon scanner, interested in the transition between that which is giving early adopter advantage and the best practice portfolio.</a:t>
            </a:r>
          </a:p>
          <a:p>
            <a:pPr eaLnBrk="1" hangingPunct="1">
              <a:spcAft>
                <a:spcPct val="35000"/>
              </a:spcAft>
            </a:pPr>
            <a:r>
              <a:rPr lang="en-GB" sz="2000" b="1" dirty="0"/>
              <a:t>Able to demonstrate a portfolio of skills depending on the context. </a:t>
            </a:r>
          </a:p>
          <a:p>
            <a:pPr eaLnBrk="1" hangingPunct="1">
              <a:spcAft>
                <a:spcPct val="35000"/>
              </a:spcAft>
            </a:pPr>
            <a:r>
              <a:rPr lang="en-GB" sz="2000" b="1" dirty="0" smtClean="0">
                <a:solidFill>
                  <a:srgbClr val="00B050"/>
                </a:solidFill>
              </a:rPr>
              <a:t>A creative and disruptive influence within the business, creates connections and makes others better at what they do. </a:t>
            </a:r>
          </a:p>
          <a:p>
            <a:pPr eaLnBrk="1" hangingPunct="1">
              <a:spcAft>
                <a:spcPct val="35000"/>
              </a:spcAft>
            </a:pPr>
            <a:r>
              <a:rPr lang="en-GB" sz="2000" b="1" dirty="0"/>
              <a:t>Comfortable serving in multi-disciplined teams without clear and concise definitions.</a:t>
            </a:r>
          </a:p>
          <a:p>
            <a:pPr eaLnBrk="1" hangingPunct="1">
              <a:spcAft>
                <a:spcPct val="35000"/>
              </a:spcAft>
            </a:pPr>
            <a:r>
              <a:rPr lang="en-GB" sz="2000" b="1" dirty="0" smtClean="0">
                <a:solidFill>
                  <a:srgbClr val="00B050"/>
                </a:solidFill>
              </a:rPr>
              <a:t>A business partner and enterprise contributor. </a:t>
            </a:r>
          </a:p>
          <a:p>
            <a:pPr eaLnBrk="1" hangingPunct="1">
              <a:spcAft>
                <a:spcPct val="35000"/>
              </a:spcAft>
            </a:pPr>
            <a:endParaRPr lang="en-GB" dirty="0" smtClean="0"/>
          </a:p>
        </p:txBody>
      </p:sp>
      <p:pic>
        <p:nvPicPr>
          <p:cNvPr id="3074" name="Picture 2" descr="Social Media Network Stock Phot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96900" y="3413234"/>
            <a:ext cx="1428750" cy="1428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327602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31</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600" b="1" dirty="0">
                <a:latin typeface="Arial" charset="0"/>
                <a:ea typeface="MS PGothic" charset="0"/>
                <a:cs typeface="Arial" charset="0"/>
              </a:rPr>
              <a:t>e</a:t>
            </a:r>
            <a:r>
              <a:rPr lang="en-GB" sz="3600" b="1" dirty="0" smtClean="0">
                <a:latin typeface="Arial" charset="0"/>
                <a:ea typeface="MS PGothic" charset="0"/>
                <a:cs typeface="Arial" charset="0"/>
              </a:rPr>
              <a:t>-Leadership</a:t>
            </a:r>
            <a:r>
              <a:rPr lang="en-GB" sz="3600" b="1" dirty="0">
                <a:solidFill>
                  <a:srgbClr val="00B050"/>
                </a:solidFill>
                <a:latin typeface="Arial" charset="0"/>
                <a:ea typeface="MS PGothic" charset="0"/>
                <a:cs typeface="Arial" charset="0"/>
              </a:rPr>
              <a:t/>
            </a:r>
            <a:br>
              <a:rPr lang="en-GB" sz="3600" b="1" dirty="0">
                <a:solidFill>
                  <a:srgbClr val="00B050"/>
                </a:solidFill>
                <a:latin typeface="Arial" charset="0"/>
                <a:ea typeface="MS PGothic" charset="0"/>
                <a:cs typeface="Arial" charset="0"/>
              </a:rPr>
            </a:br>
            <a:r>
              <a:rPr lang="en-GB" sz="3200" b="1" dirty="0">
                <a:solidFill>
                  <a:schemeClr val="tx1">
                    <a:lumMod val="75000"/>
                  </a:schemeClr>
                </a:solidFill>
                <a:latin typeface="Arial" charset="0"/>
                <a:ea typeface="MS PGothic" charset="0"/>
                <a:cs typeface="Arial" charset="0"/>
              </a:rPr>
              <a:t/>
            </a:r>
            <a:br>
              <a:rPr lang="en-GB" sz="3200" b="1" dirty="0">
                <a:solidFill>
                  <a:schemeClr val="tx1">
                    <a:lumMod val="75000"/>
                  </a:schemeClr>
                </a:solidFill>
                <a:latin typeface="Arial" charset="0"/>
                <a:ea typeface="MS PGothic" charset="0"/>
                <a:cs typeface="Arial" charset="0"/>
              </a:rPr>
            </a:b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6" name="Content Placeholder 2"/>
          <p:cNvSpPr txBox="1">
            <a:spLocks/>
          </p:cNvSpPr>
          <p:nvPr/>
        </p:nvSpPr>
        <p:spPr bwMode="auto">
          <a:xfrm>
            <a:off x="378372" y="1308538"/>
            <a:ext cx="8460828" cy="50382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200"/>
              </a:spcAft>
            </a:pPr>
            <a:r>
              <a:rPr lang="en-US" sz="2000" b="1" dirty="0"/>
              <a:t>As organizations rely more on ICT, they are demanding </a:t>
            </a:r>
            <a:r>
              <a:rPr lang="en-US" sz="2000" b="1" dirty="0" smtClean="0"/>
              <a:t>e-leaders who </a:t>
            </a:r>
            <a:r>
              <a:rPr lang="en-US" sz="2000" b="1" dirty="0"/>
              <a:t>are </a:t>
            </a:r>
            <a:r>
              <a:rPr lang="en-US" sz="2000" b="1" dirty="0">
                <a:solidFill>
                  <a:srgbClr val="FF0000"/>
                </a:solidFill>
              </a:rPr>
              <a:t>both business and ICT savvy</a:t>
            </a:r>
            <a:r>
              <a:rPr lang="en-US" sz="2000" b="1" dirty="0" smtClean="0"/>
              <a:t>.</a:t>
            </a:r>
          </a:p>
          <a:p>
            <a:pPr>
              <a:spcAft>
                <a:spcPts val="1200"/>
              </a:spcAft>
            </a:pPr>
            <a:r>
              <a:rPr lang="en-US" sz="2000" b="1" dirty="0" smtClean="0"/>
              <a:t>An e-leader </a:t>
            </a:r>
            <a:r>
              <a:rPr lang="en-US" sz="2000" b="1" dirty="0">
                <a:solidFill>
                  <a:srgbClr val="00B050"/>
                </a:solidFill>
              </a:rPr>
              <a:t>motivates and guides multi-disciplinary professionals to use ICT</a:t>
            </a:r>
            <a:r>
              <a:rPr lang="en-US" sz="2000" b="1" dirty="0"/>
              <a:t> to creatively exploit digital opportunities for business innovation and stakeholder value</a:t>
            </a:r>
          </a:p>
          <a:p>
            <a:pPr>
              <a:spcAft>
                <a:spcPts val="1200"/>
              </a:spcAft>
            </a:pPr>
            <a:r>
              <a:rPr lang="en-US" sz="2000" b="1" dirty="0" smtClean="0"/>
              <a:t>Ability to </a:t>
            </a:r>
            <a:r>
              <a:rPr lang="en-US" sz="2000" b="1" dirty="0" smtClean="0">
                <a:solidFill>
                  <a:srgbClr val="FF0000"/>
                </a:solidFill>
              </a:rPr>
              <a:t>exploit </a:t>
            </a:r>
            <a:r>
              <a:rPr lang="en-US" sz="2000" b="1" dirty="0">
                <a:solidFill>
                  <a:srgbClr val="FF0000"/>
                </a:solidFill>
              </a:rPr>
              <a:t>opportunities provided by </a:t>
            </a:r>
            <a:r>
              <a:rPr lang="en-US" sz="2000" b="1" dirty="0" smtClean="0">
                <a:solidFill>
                  <a:srgbClr val="FF0000"/>
                </a:solidFill>
              </a:rPr>
              <a:t>ICT </a:t>
            </a:r>
            <a:r>
              <a:rPr lang="en-US" sz="2000" b="1" dirty="0" smtClean="0"/>
              <a:t>and new </a:t>
            </a:r>
            <a:r>
              <a:rPr lang="en-US" sz="2000" b="1" dirty="0"/>
              <a:t>ways of conducting business</a:t>
            </a:r>
          </a:p>
          <a:p>
            <a:pPr>
              <a:spcAft>
                <a:spcPts val="1200"/>
              </a:spcAft>
            </a:pPr>
            <a:r>
              <a:rPr lang="en-US" sz="2000" b="1" dirty="0"/>
              <a:t>Skills:</a:t>
            </a:r>
          </a:p>
          <a:p>
            <a:pPr lvl="1">
              <a:spcAft>
                <a:spcPts val="600"/>
              </a:spcAft>
            </a:pPr>
            <a:r>
              <a:rPr lang="en-US" sz="2000" b="1" dirty="0" smtClean="0">
                <a:solidFill>
                  <a:srgbClr val="00B050"/>
                </a:solidFill>
              </a:rPr>
              <a:t>Leadership</a:t>
            </a:r>
          </a:p>
          <a:p>
            <a:pPr lvl="1">
              <a:spcAft>
                <a:spcPts val="600"/>
              </a:spcAft>
            </a:pPr>
            <a:r>
              <a:rPr lang="en-US" sz="2000" b="1" dirty="0" smtClean="0">
                <a:solidFill>
                  <a:srgbClr val="00B050"/>
                </a:solidFill>
              </a:rPr>
              <a:t>Business</a:t>
            </a:r>
            <a:endParaRPr lang="en-US" sz="2000" b="1" dirty="0">
              <a:solidFill>
                <a:srgbClr val="00B050"/>
              </a:solidFill>
            </a:endParaRPr>
          </a:p>
          <a:p>
            <a:pPr lvl="1">
              <a:spcAft>
                <a:spcPts val="600"/>
              </a:spcAft>
            </a:pPr>
            <a:r>
              <a:rPr lang="en-US" sz="2000" b="1" dirty="0">
                <a:solidFill>
                  <a:srgbClr val="00B050"/>
                </a:solidFill>
              </a:rPr>
              <a:t>IT</a:t>
            </a:r>
          </a:p>
          <a:p>
            <a:pPr lvl="1">
              <a:spcAft>
                <a:spcPts val="600"/>
              </a:spcAft>
            </a:pPr>
            <a:r>
              <a:rPr lang="en-US" sz="2000" b="1" dirty="0">
                <a:solidFill>
                  <a:srgbClr val="00B050"/>
                </a:solidFill>
              </a:rPr>
              <a:t>Entrepreneur</a:t>
            </a:r>
          </a:p>
          <a:p>
            <a:pPr lvl="1">
              <a:spcAft>
                <a:spcPts val="600"/>
              </a:spcAft>
            </a:pPr>
            <a:r>
              <a:rPr lang="en-US" sz="2000" b="1" dirty="0" smtClean="0">
                <a:solidFill>
                  <a:srgbClr val="00B050"/>
                </a:solidFill>
              </a:rPr>
              <a:t>Imagination</a:t>
            </a:r>
            <a:endParaRPr lang="en-GB" sz="2000" b="1" dirty="0">
              <a:solidFill>
                <a:srgbClr val="00B050"/>
              </a:solidFill>
            </a:endParaRPr>
          </a:p>
          <a:p>
            <a:pPr>
              <a:spcAft>
                <a:spcPts val="1200"/>
              </a:spcAft>
            </a:pPr>
            <a:endParaRPr lang="en-GB" sz="2400" b="1" dirty="0" smtClean="0">
              <a:solidFill>
                <a:srgbClr val="00B050"/>
              </a:solidFill>
              <a:latin typeface="Arial" charset="0"/>
              <a:ea typeface="MS PGothic" charset="0"/>
              <a:cs typeface="Arial" charset="0"/>
            </a:endParaRP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pic>
        <p:nvPicPr>
          <p:cNvPr id="27650" name="Picture 2" descr="businessman writing leadership skill concept - stock photo"/>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038194" y="3461953"/>
            <a:ext cx="2928334" cy="28372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2645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206832" y="504497"/>
            <a:ext cx="8860968" cy="665715"/>
          </a:xfrm>
        </p:spPr>
        <p:txBody>
          <a:bodyPr>
            <a:noAutofit/>
          </a:bodyPr>
          <a:lstStyle/>
          <a:p>
            <a:pPr>
              <a:lnSpc>
                <a:spcPts val="2500"/>
              </a:lnSpc>
            </a:pPr>
            <a:r>
              <a:rPr lang="en-US" sz="2400" dirty="0" smtClean="0">
                <a:latin typeface="Lato Light"/>
              </a:rPr>
              <a:t>E-leadership skills consist </a:t>
            </a:r>
            <a:r>
              <a:rPr lang="en-US" sz="2400" dirty="0">
                <a:latin typeface="Lato Light"/>
              </a:rPr>
              <a:t>of a T-shaped portfolio of skills, </a:t>
            </a:r>
            <a:r>
              <a:rPr lang="en-US" sz="2400" dirty="0" smtClean="0">
                <a:latin typeface="Lato Light"/>
              </a:rPr>
              <a:t/>
            </a:r>
            <a:br>
              <a:rPr lang="en-US" sz="2400" dirty="0" smtClean="0">
                <a:latin typeface="Lato Light"/>
              </a:rPr>
            </a:br>
            <a:r>
              <a:rPr lang="en-US" sz="2400" dirty="0" smtClean="0">
                <a:latin typeface="Lato Light"/>
              </a:rPr>
              <a:t>representing 3 dimensions of expertise.</a:t>
            </a:r>
            <a:endParaRPr lang="en-GB" sz="2400" b="0" dirty="0" smtClean="0">
              <a:latin typeface="Lato Light"/>
            </a:endParaRPr>
          </a:p>
        </p:txBody>
      </p:sp>
      <p:sp>
        <p:nvSpPr>
          <p:cNvPr id="6148" name="Arc 10"/>
          <p:cNvSpPr>
            <a:spLocks/>
          </p:cNvSpPr>
          <p:nvPr/>
        </p:nvSpPr>
        <p:spPr bwMode="auto">
          <a:xfrm rot="-10534427">
            <a:off x="6350" y="5203825"/>
            <a:ext cx="9239250" cy="1420813"/>
          </a:xfrm>
          <a:custGeom>
            <a:avLst/>
            <a:gdLst>
              <a:gd name="T0" fmla="*/ 0 w 27288"/>
              <a:gd name="T1" fmla="*/ 569641 h 21600"/>
              <a:gd name="T2" fmla="*/ 9239250 w 27288"/>
              <a:gd name="T3" fmla="*/ 161157 h 21600"/>
              <a:gd name="T4" fmla="*/ 5855791 w 27288"/>
              <a:gd name="T5" fmla="*/ 1420813 h 21600"/>
              <a:gd name="T6" fmla="*/ 0 60000 65536"/>
              <a:gd name="T7" fmla="*/ 0 60000 65536"/>
              <a:gd name="T8" fmla="*/ 0 60000 65536"/>
            </a:gdLst>
            <a:ahLst/>
            <a:cxnLst>
              <a:cxn ang="T6">
                <a:pos x="T0" y="T1"/>
              </a:cxn>
              <a:cxn ang="T7">
                <a:pos x="T2" y="T3"/>
              </a:cxn>
              <a:cxn ang="T8">
                <a:pos x="T4" y="T5"/>
              </a:cxn>
            </a:cxnLst>
            <a:rect l="0" t="0" r="r" b="b"/>
            <a:pathLst>
              <a:path w="27288" h="21600" fill="none" extrusionOk="0">
                <a:moveTo>
                  <a:pt x="0" y="8660"/>
                </a:moveTo>
                <a:cubicBezTo>
                  <a:pt x="4078" y="3209"/>
                  <a:pt x="10487" y="-1"/>
                  <a:pt x="17295" y="0"/>
                </a:cubicBezTo>
                <a:cubicBezTo>
                  <a:pt x="20774" y="0"/>
                  <a:pt x="24202" y="840"/>
                  <a:pt x="27287" y="2450"/>
                </a:cubicBezTo>
              </a:path>
              <a:path w="27288" h="21600" stroke="0" extrusionOk="0">
                <a:moveTo>
                  <a:pt x="0" y="8660"/>
                </a:moveTo>
                <a:cubicBezTo>
                  <a:pt x="4078" y="3209"/>
                  <a:pt x="10487" y="-1"/>
                  <a:pt x="17295" y="0"/>
                </a:cubicBezTo>
                <a:cubicBezTo>
                  <a:pt x="20774" y="0"/>
                  <a:pt x="24202" y="840"/>
                  <a:pt x="27287" y="2450"/>
                </a:cubicBezTo>
                <a:lnTo>
                  <a:pt x="17295" y="21600"/>
                </a:lnTo>
                <a:lnTo>
                  <a:pt x="0" y="8660"/>
                </a:lnTo>
                <a:close/>
              </a:path>
            </a:pathLst>
          </a:custGeom>
          <a:noFill/>
          <a:ln w="9525" cap="rnd">
            <a:solidFill>
              <a:srgbClr val="EC942C"/>
            </a:solidFill>
            <a:prstDash val="sysDot"/>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9" name="Arc 9"/>
          <p:cNvSpPr>
            <a:spLocks/>
          </p:cNvSpPr>
          <p:nvPr/>
        </p:nvSpPr>
        <p:spPr bwMode="auto">
          <a:xfrm rot="10800000">
            <a:off x="0" y="4653095"/>
            <a:ext cx="9156700" cy="1524000"/>
          </a:xfrm>
          <a:custGeom>
            <a:avLst/>
            <a:gdLst>
              <a:gd name="T0" fmla="*/ 0 w 27042"/>
              <a:gd name="T1" fmla="*/ 440055 h 21600"/>
              <a:gd name="T2" fmla="*/ 9156700 w 27042"/>
              <a:gd name="T3" fmla="*/ 250261 h 21600"/>
              <a:gd name="T4" fmla="*/ 5141120 w 27042"/>
              <a:gd name="T5" fmla="*/ 1524000 h 21600"/>
              <a:gd name="T6" fmla="*/ 0 60000 65536"/>
              <a:gd name="T7" fmla="*/ 0 60000 65536"/>
              <a:gd name="T8" fmla="*/ 0 60000 65536"/>
            </a:gdLst>
            <a:ahLst/>
            <a:cxnLst>
              <a:cxn ang="T6">
                <a:pos x="T0" y="T1"/>
              </a:cxn>
              <a:cxn ang="T7">
                <a:pos x="T2" y="T3"/>
              </a:cxn>
              <a:cxn ang="T8">
                <a:pos x="T4" y="T5"/>
              </a:cxn>
            </a:cxnLst>
            <a:rect l="0" t="0" r="r" b="b"/>
            <a:pathLst>
              <a:path w="27042" h="21600" fill="none" extrusionOk="0">
                <a:moveTo>
                  <a:pt x="-1" y="6236"/>
                </a:moveTo>
                <a:cubicBezTo>
                  <a:pt x="4042" y="2240"/>
                  <a:pt x="9498" y="-1"/>
                  <a:pt x="15183" y="0"/>
                </a:cubicBezTo>
                <a:cubicBezTo>
                  <a:pt x="19397" y="0"/>
                  <a:pt x="23519" y="1232"/>
                  <a:pt x="27042" y="3546"/>
                </a:cubicBezTo>
              </a:path>
              <a:path w="27042" h="21600" stroke="0" extrusionOk="0">
                <a:moveTo>
                  <a:pt x="-1" y="6236"/>
                </a:moveTo>
                <a:cubicBezTo>
                  <a:pt x="4042" y="2240"/>
                  <a:pt x="9498" y="-1"/>
                  <a:pt x="15183" y="0"/>
                </a:cubicBezTo>
                <a:cubicBezTo>
                  <a:pt x="19397" y="0"/>
                  <a:pt x="23519" y="1232"/>
                  <a:pt x="27042" y="3546"/>
                </a:cubicBezTo>
                <a:lnTo>
                  <a:pt x="15183" y="21600"/>
                </a:lnTo>
                <a:lnTo>
                  <a:pt x="-1" y="6236"/>
                </a:lnTo>
                <a:close/>
              </a:path>
            </a:pathLst>
          </a:custGeom>
          <a:noFill/>
          <a:ln w="9525" cap="rnd">
            <a:solidFill>
              <a:srgbClr val="EC942C"/>
            </a:solidFill>
            <a:prstDash val="sysDot"/>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latin typeface="Lato Light"/>
            </a:endParaRPr>
          </a:p>
        </p:txBody>
      </p:sp>
      <p:cxnSp>
        <p:nvCxnSpPr>
          <p:cNvPr id="26" name="Elbow Connector 25"/>
          <p:cNvCxnSpPr/>
          <p:nvPr/>
        </p:nvCxnSpPr>
        <p:spPr>
          <a:xfrm rot="16200000" flipH="1">
            <a:off x="2361456" y="2998615"/>
            <a:ext cx="1345092" cy="1145745"/>
          </a:xfrm>
          <a:prstGeom prst="bentConnector3">
            <a:avLst>
              <a:gd name="adj1" fmla="val 99636"/>
            </a:avLst>
          </a:prstGeom>
          <a:noFill/>
          <a:ln w="38100" cap="flat" cmpd="sng" algn="ctr">
            <a:solidFill>
              <a:srgbClr val="4F81BD">
                <a:shade val="95000"/>
                <a:satMod val="105000"/>
              </a:srgbClr>
            </a:solidFill>
            <a:prstDash val="solid"/>
          </a:ln>
          <a:effectLst/>
        </p:spPr>
      </p:cxnSp>
      <p:cxnSp>
        <p:nvCxnSpPr>
          <p:cNvPr id="27" name="Straight Connector 26"/>
          <p:cNvCxnSpPr/>
          <p:nvPr/>
        </p:nvCxnSpPr>
        <p:spPr>
          <a:xfrm>
            <a:off x="2447925" y="2903318"/>
            <a:ext cx="4038600" cy="0"/>
          </a:xfrm>
          <a:prstGeom prst="line">
            <a:avLst/>
          </a:prstGeom>
          <a:noFill/>
          <a:ln w="38100" cap="flat" cmpd="sng" algn="ctr">
            <a:solidFill>
              <a:srgbClr val="4F81BD">
                <a:shade val="95000"/>
                <a:satMod val="105000"/>
              </a:srgbClr>
            </a:solidFill>
            <a:prstDash val="solid"/>
          </a:ln>
          <a:effectLst/>
        </p:spPr>
      </p:cxnSp>
      <p:cxnSp>
        <p:nvCxnSpPr>
          <p:cNvPr id="28" name="Elbow Connector 27"/>
          <p:cNvCxnSpPr/>
          <p:nvPr/>
        </p:nvCxnSpPr>
        <p:spPr>
          <a:xfrm rot="5400000">
            <a:off x="5244499" y="3009946"/>
            <a:ext cx="1345096" cy="1123081"/>
          </a:xfrm>
          <a:prstGeom prst="bentConnector3">
            <a:avLst>
              <a:gd name="adj1" fmla="val 99771"/>
            </a:avLst>
          </a:prstGeom>
          <a:noFill/>
          <a:ln w="38100" cap="flat" cmpd="sng" algn="ctr">
            <a:solidFill>
              <a:srgbClr val="4F81BD">
                <a:shade val="95000"/>
                <a:satMod val="105000"/>
              </a:srgbClr>
            </a:solidFill>
            <a:prstDash val="solid"/>
          </a:ln>
          <a:effectLst/>
        </p:spPr>
      </p:cxnSp>
      <p:cxnSp>
        <p:nvCxnSpPr>
          <p:cNvPr id="29" name="Straight Connector 28"/>
          <p:cNvCxnSpPr/>
          <p:nvPr/>
        </p:nvCxnSpPr>
        <p:spPr>
          <a:xfrm flipH="1">
            <a:off x="3588392" y="4244034"/>
            <a:ext cx="3969" cy="1626706"/>
          </a:xfrm>
          <a:prstGeom prst="line">
            <a:avLst/>
          </a:prstGeom>
          <a:noFill/>
          <a:ln w="38100" cap="flat" cmpd="sng" algn="ctr">
            <a:solidFill>
              <a:srgbClr val="4F81BD">
                <a:shade val="95000"/>
                <a:satMod val="105000"/>
              </a:srgbClr>
            </a:solidFill>
            <a:prstDash val="solid"/>
          </a:ln>
          <a:effectLst/>
        </p:spPr>
      </p:cxnSp>
      <p:cxnSp>
        <p:nvCxnSpPr>
          <p:cNvPr id="30" name="Straight Connector 29"/>
          <p:cNvCxnSpPr/>
          <p:nvPr/>
        </p:nvCxnSpPr>
        <p:spPr>
          <a:xfrm>
            <a:off x="5355506" y="4244034"/>
            <a:ext cx="0" cy="1626706"/>
          </a:xfrm>
          <a:prstGeom prst="line">
            <a:avLst/>
          </a:prstGeom>
          <a:noFill/>
          <a:ln w="38100" cap="flat" cmpd="sng" algn="ctr">
            <a:solidFill>
              <a:srgbClr val="4F81BD">
                <a:shade val="95000"/>
                <a:satMod val="105000"/>
              </a:srgbClr>
            </a:solidFill>
            <a:prstDash val="solid"/>
          </a:ln>
          <a:effectLst/>
        </p:spPr>
      </p:cxnSp>
      <p:cxnSp>
        <p:nvCxnSpPr>
          <p:cNvPr id="31" name="Straight Connector 30"/>
          <p:cNvCxnSpPr/>
          <p:nvPr/>
        </p:nvCxnSpPr>
        <p:spPr>
          <a:xfrm>
            <a:off x="3606875" y="5861700"/>
            <a:ext cx="1748631" cy="0"/>
          </a:xfrm>
          <a:prstGeom prst="line">
            <a:avLst/>
          </a:prstGeom>
          <a:noFill/>
          <a:ln w="38100" cap="flat" cmpd="sng" algn="ctr">
            <a:solidFill>
              <a:srgbClr val="4F81BD">
                <a:shade val="95000"/>
                <a:satMod val="105000"/>
              </a:srgbClr>
            </a:solidFill>
            <a:prstDash val="solid"/>
          </a:ln>
          <a:effectLst/>
        </p:spPr>
      </p:cxnSp>
      <p:sp>
        <p:nvSpPr>
          <p:cNvPr id="25" name="Rectangle 24"/>
          <p:cNvSpPr/>
          <p:nvPr/>
        </p:nvSpPr>
        <p:spPr>
          <a:xfrm>
            <a:off x="3606875" y="2919912"/>
            <a:ext cx="1430383" cy="2918535"/>
          </a:xfrm>
          <a:prstGeom prst="rect">
            <a:avLst/>
          </a:prstGeom>
          <a:solidFill>
            <a:srgbClr val="1F497D">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Lato Light"/>
            </a:endParaRPr>
          </a:p>
        </p:txBody>
      </p:sp>
      <p:sp>
        <p:nvSpPr>
          <p:cNvPr id="32" name="TextBox 31"/>
          <p:cNvSpPr txBox="1"/>
          <p:nvPr/>
        </p:nvSpPr>
        <p:spPr>
          <a:xfrm>
            <a:off x="5565062" y="4363526"/>
            <a:ext cx="3544560" cy="1200329"/>
          </a:xfrm>
          <a:prstGeom prst="rect">
            <a:avLst/>
          </a:prstGeom>
          <a:noFill/>
        </p:spPr>
        <p:txBody>
          <a:bodyPr wrap="none" rtlCol="0">
            <a:spAutoFit/>
          </a:bodyPr>
          <a:lstStyle/>
          <a:p>
            <a:pPr algn="ctr" fontAlgn="auto">
              <a:spcBef>
                <a:spcPts val="0"/>
              </a:spcBef>
              <a:spcAft>
                <a:spcPts val="0"/>
              </a:spcAft>
            </a:pPr>
            <a:r>
              <a:rPr lang="en-GB" b="1" dirty="0" smtClean="0">
                <a:solidFill>
                  <a:prstClr val="black"/>
                </a:solidFill>
                <a:latin typeface="Lato Light"/>
              </a:rPr>
              <a:t>2: Expertise in Business</a:t>
            </a:r>
          </a:p>
          <a:p>
            <a:pPr algn="ctr" fontAlgn="auto">
              <a:spcBef>
                <a:spcPts val="0"/>
              </a:spcBef>
              <a:spcAft>
                <a:spcPts val="0"/>
              </a:spcAft>
            </a:pPr>
            <a:r>
              <a:rPr lang="en-GB" sz="1800" dirty="0" smtClean="0">
                <a:solidFill>
                  <a:prstClr val="black"/>
                </a:solidFill>
                <a:latin typeface="Lato Light"/>
              </a:rPr>
              <a:t>Function &amp; Operational </a:t>
            </a:r>
            <a:r>
              <a:rPr lang="en-GB" sz="1800" dirty="0">
                <a:solidFill>
                  <a:prstClr val="black"/>
                </a:solidFill>
                <a:latin typeface="Lato Light"/>
              </a:rPr>
              <a:t>expertise</a:t>
            </a:r>
          </a:p>
          <a:p>
            <a:pPr algn="ctr" fontAlgn="auto">
              <a:spcBef>
                <a:spcPts val="0"/>
              </a:spcBef>
              <a:spcAft>
                <a:spcPts val="0"/>
              </a:spcAft>
            </a:pPr>
            <a:r>
              <a:rPr lang="en-GB" sz="1800" dirty="0">
                <a:solidFill>
                  <a:prstClr val="black"/>
                </a:solidFill>
                <a:latin typeface="Lato Light"/>
              </a:rPr>
              <a:t>Product expertise</a:t>
            </a:r>
          </a:p>
          <a:p>
            <a:pPr algn="ctr" fontAlgn="auto">
              <a:spcBef>
                <a:spcPts val="0"/>
              </a:spcBef>
              <a:spcAft>
                <a:spcPts val="0"/>
              </a:spcAft>
            </a:pPr>
            <a:r>
              <a:rPr lang="en-GB" sz="1800" dirty="0">
                <a:solidFill>
                  <a:prstClr val="black"/>
                </a:solidFill>
                <a:latin typeface="Lato Light"/>
              </a:rPr>
              <a:t>Customer &amp; Sector </a:t>
            </a:r>
            <a:r>
              <a:rPr lang="en-GB" sz="1800" dirty="0" smtClean="0">
                <a:solidFill>
                  <a:prstClr val="black"/>
                </a:solidFill>
                <a:latin typeface="Lato Light"/>
              </a:rPr>
              <a:t>expertise</a:t>
            </a:r>
          </a:p>
        </p:txBody>
      </p:sp>
      <p:sp>
        <p:nvSpPr>
          <p:cNvPr id="33" name="TextBox 32"/>
          <p:cNvSpPr txBox="1"/>
          <p:nvPr/>
        </p:nvSpPr>
        <p:spPr>
          <a:xfrm>
            <a:off x="54529" y="1267281"/>
            <a:ext cx="9093285" cy="1477328"/>
          </a:xfrm>
          <a:prstGeom prst="rect">
            <a:avLst/>
          </a:prstGeom>
          <a:noFill/>
        </p:spPr>
        <p:txBody>
          <a:bodyPr wrap="square" rtlCol="0">
            <a:spAutoFit/>
          </a:bodyPr>
          <a:lstStyle/>
          <a:p>
            <a:pPr algn="ctr" fontAlgn="auto">
              <a:spcBef>
                <a:spcPts val="0"/>
              </a:spcBef>
              <a:spcAft>
                <a:spcPts val="0"/>
              </a:spcAft>
            </a:pPr>
            <a:r>
              <a:rPr lang="en-GB" b="1" dirty="0" smtClean="0">
                <a:solidFill>
                  <a:prstClr val="black"/>
                </a:solidFill>
                <a:latin typeface="Lato Light"/>
              </a:rPr>
              <a:t>3: Developing Organizations</a:t>
            </a:r>
            <a:endParaRPr lang="en-GB" dirty="0">
              <a:solidFill>
                <a:prstClr val="black"/>
              </a:solidFill>
              <a:latin typeface="Lato Light"/>
            </a:endParaRPr>
          </a:p>
          <a:p>
            <a:pPr algn="ctr" fontAlgn="auto">
              <a:spcBef>
                <a:spcPts val="0"/>
              </a:spcBef>
              <a:spcAft>
                <a:spcPts val="0"/>
              </a:spcAft>
            </a:pPr>
            <a:r>
              <a:rPr lang="en-GB" b="1" dirty="0">
                <a:solidFill>
                  <a:prstClr val="black"/>
                </a:solidFill>
                <a:latin typeface="Lato Light"/>
              </a:rPr>
              <a:t>(Horizontal/Transversal Expertise</a:t>
            </a:r>
            <a:r>
              <a:rPr lang="en-GB" b="1" dirty="0" smtClean="0">
                <a:solidFill>
                  <a:prstClr val="black"/>
                </a:solidFill>
                <a:latin typeface="Lato Light"/>
              </a:rPr>
              <a:t>)</a:t>
            </a:r>
          </a:p>
          <a:p>
            <a:pPr algn="ctr" fontAlgn="auto">
              <a:spcBef>
                <a:spcPts val="0"/>
              </a:spcBef>
              <a:spcAft>
                <a:spcPts val="0"/>
              </a:spcAft>
            </a:pPr>
            <a:r>
              <a:rPr lang="en-US" sz="1800" dirty="0" smtClean="0">
                <a:solidFill>
                  <a:prstClr val="black"/>
                </a:solidFill>
                <a:latin typeface="Lato Light"/>
              </a:rPr>
              <a:t>Developing a compelling vision; Design </a:t>
            </a:r>
            <a:r>
              <a:rPr lang="en-US" sz="1800" dirty="0">
                <a:solidFill>
                  <a:prstClr val="black"/>
                </a:solidFill>
                <a:latin typeface="Lato Light"/>
              </a:rPr>
              <a:t>and </a:t>
            </a:r>
            <a:r>
              <a:rPr lang="en-US" sz="1800" dirty="0" smtClean="0">
                <a:solidFill>
                  <a:prstClr val="black"/>
                </a:solidFill>
                <a:latin typeface="Lato Light"/>
              </a:rPr>
              <a:t>Experimentation; </a:t>
            </a:r>
            <a:r>
              <a:rPr lang="en-US" sz="1800" dirty="0">
                <a:solidFill>
                  <a:prstClr val="black"/>
                </a:solidFill>
                <a:latin typeface="Lato Light"/>
              </a:rPr>
              <a:t>Making sense of a </a:t>
            </a:r>
            <a:r>
              <a:rPr lang="en-US" sz="1800" dirty="0" smtClean="0">
                <a:solidFill>
                  <a:prstClr val="black"/>
                </a:solidFill>
                <a:latin typeface="Lato Light"/>
              </a:rPr>
              <a:t>situation</a:t>
            </a:r>
          </a:p>
          <a:p>
            <a:pPr algn="ctr" fontAlgn="auto">
              <a:spcBef>
                <a:spcPts val="0"/>
              </a:spcBef>
              <a:spcAft>
                <a:spcPts val="0"/>
              </a:spcAft>
            </a:pPr>
            <a:r>
              <a:rPr lang="en-US" sz="1800" dirty="0" smtClean="0">
                <a:solidFill>
                  <a:prstClr val="black"/>
                </a:solidFill>
                <a:latin typeface="Lato Light"/>
              </a:rPr>
              <a:t>Building and aligning relationships across boundaries; Innovating and </a:t>
            </a:r>
            <a:r>
              <a:rPr lang="en-US" sz="1800" dirty="0">
                <a:solidFill>
                  <a:prstClr val="black"/>
                </a:solidFill>
                <a:latin typeface="Lato Light"/>
              </a:rPr>
              <a:t>M</a:t>
            </a:r>
            <a:r>
              <a:rPr lang="en-US" sz="1800" dirty="0" smtClean="0">
                <a:solidFill>
                  <a:prstClr val="black"/>
                </a:solidFill>
                <a:latin typeface="Lato Light"/>
              </a:rPr>
              <a:t>anaging change</a:t>
            </a:r>
            <a:endParaRPr lang="en-US" sz="1800" dirty="0">
              <a:solidFill>
                <a:prstClr val="black"/>
              </a:solidFill>
              <a:latin typeface="Lato Light"/>
            </a:endParaRPr>
          </a:p>
        </p:txBody>
      </p:sp>
      <p:sp>
        <p:nvSpPr>
          <p:cNvPr id="20" name="Text Box 1028"/>
          <p:cNvSpPr txBox="1">
            <a:spLocks noChangeArrowheads="1"/>
          </p:cNvSpPr>
          <p:nvPr/>
        </p:nvSpPr>
        <p:spPr bwMode="auto">
          <a:xfrm>
            <a:off x="3876028" y="6353891"/>
            <a:ext cx="4771085" cy="5078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461963" indent="-461963" algn="r" eaLnBrk="0" hangingPunct="0">
              <a:spcBef>
                <a:spcPts val="0"/>
              </a:spcBef>
            </a:pPr>
            <a:r>
              <a:rPr lang="en-US" sz="900" dirty="0">
                <a:solidFill>
                  <a:schemeClr val="bg2"/>
                </a:solidFill>
                <a:latin typeface="Arial" pitchFamily="34" charset="0"/>
              </a:rPr>
              <a:t>Source: INSEAD, </a:t>
            </a:r>
            <a:r>
              <a:rPr lang="en-US" sz="900" dirty="0" err="1">
                <a:solidFill>
                  <a:schemeClr val="bg2"/>
                </a:solidFill>
                <a:latin typeface="Arial" pitchFamily="34" charset="0"/>
              </a:rPr>
              <a:t>empirica</a:t>
            </a:r>
            <a:r>
              <a:rPr lang="en-US" sz="900" dirty="0">
                <a:solidFill>
                  <a:schemeClr val="bg2"/>
                </a:solidFill>
                <a:latin typeface="Arial" pitchFamily="34" charset="0"/>
              </a:rPr>
              <a:t> and IDC. (2013). “e-Leadership: Skills for competitiveness and innovation.” available at </a:t>
            </a:r>
            <a:r>
              <a:rPr lang="en-US" sz="900" dirty="0">
                <a:solidFill>
                  <a:schemeClr val="bg2"/>
                </a:solidFill>
                <a:latin typeface="Arial" pitchFamily="34" charset="0"/>
                <a:hlinkClick r:id="rId3"/>
              </a:rPr>
              <a:t>http://eskills-vision.eu/home/</a:t>
            </a:r>
            <a:r>
              <a:rPr lang="en-US" sz="900" dirty="0">
                <a:solidFill>
                  <a:schemeClr val="bg2"/>
                </a:solidFill>
                <a:latin typeface="Arial" pitchFamily="34" charset="0"/>
              </a:rPr>
              <a:t> and </a:t>
            </a:r>
            <a:r>
              <a:rPr lang="en-US" sz="900" dirty="0">
                <a:solidFill>
                  <a:schemeClr val="bg2"/>
                </a:solidFill>
                <a:latin typeface="Arial" pitchFamily="34" charset="0"/>
                <a:hlinkClick r:id="rId4"/>
              </a:rPr>
              <a:t>http://ec.europa.eu/enterprise/sectors/ict/files/eskills/insead_eleadership_en.pdf</a:t>
            </a:r>
            <a:endParaRPr lang="en-US" sz="900" dirty="0">
              <a:solidFill>
                <a:schemeClr val="bg2"/>
              </a:solidFill>
              <a:latin typeface="Arial" pitchFamily="34" charset="0"/>
            </a:endParaRPr>
          </a:p>
        </p:txBody>
      </p:sp>
      <p:sp>
        <p:nvSpPr>
          <p:cNvPr id="21" name="Rectangle 20"/>
          <p:cNvSpPr/>
          <p:nvPr/>
        </p:nvSpPr>
        <p:spPr>
          <a:xfrm>
            <a:off x="3941839" y="2919913"/>
            <a:ext cx="1413667" cy="2939345"/>
          </a:xfrm>
          <a:prstGeom prst="rect">
            <a:avLst/>
          </a:prstGeom>
          <a:solidFill>
            <a:srgbClr val="CECEEF">
              <a:alpha val="50196"/>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Lato Light"/>
            </a:endParaRPr>
          </a:p>
        </p:txBody>
      </p:sp>
      <p:sp>
        <p:nvSpPr>
          <p:cNvPr id="24" name="Rectangle 23"/>
          <p:cNvSpPr/>
          <p:nvPr/>
        </p:nvSpPr>
        <p:spPr>
          <a:xfrm>
            <a:off x="2472158" y="2919913"/>
            <a:ext cx="3996905" cy="1307792"/>
          </a:xfrm>
          <a:prstGeom prst="rect">
            <a:avLst/>
          </a:prstGeom>
          <a:solidFill>
            <a:srgbClr val="95B3D7">
              <a:alpha val="50196"/>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Lato Light"/>
            </a:endParaRPr>
          </a:p>
        </p:txBody>
      </p:sp>
      <p:sp>
        <p:nvSpPr>
          <p:cNvPr id="34" name="Slide Number Placeholder 1"/>
          <p:cNvSpPr txBox="1">
            <a:spLocks/>
          </p:cNvSpPr>
          <p:nvPr/>
        </p:nvSpPr>
        <p:spPr>
          <a:xfrm>
            <a:off x="8675917" y="6607627"/>
            <a:ext cx="437468" cy="190500"/>
          </a:xfrm>
          <a:prstGeom prst="rect">
            <a:avLst/>
          </a:prstGeom>
        </p:spPr>
        <p:txBody>
          <a:bodyP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fontAlgn="base">
              <a:spcBef>
                <a:spcPct val="0"/>
              </a:spcBef>
              <a:spcAft>
                <a:spcPct val="0"/>
              </a:spcAft>
              <a:defRPr>
                <a:solidFill>
                  <a:schemeClr val="tx1"/>
                </a:solidFill>
                <a:latin typeface="Arial" pitchFamily="34" charset="0"/>
                <a:cs typeface="Arial" pitchFamily="34" charset="0"/>
              </a:defRPr>
            </a:lvl6pPr>
            <a:lvl7pPr marL="2971800" indent="-228600" defTabSz="912813" fontAlgn="base">
              <a:spcBef>
                <a:spcPct val="0"/>
              </a:spcBef>
              <a:spcAft>
                <a:spcPct val="0"/>
              </a:spcAft>
              <a:defRPr>
                <a:solidFill>
                  <a:schemeClr val="tx1"/>
                </a:solidFill>
                <a:latin typeface="Arial" pitchFamily="34" charset="0"/>
                <a:cs typeface="Arial" pitchFamily="34" charset="0"/>
              </a:defRPr>
            </a:lvl7pPr>
            <a:lvl8pPr marL="3429000" indent="-228600" defTabSz="912813" fontAlgn="base">
              <a:spcBef>
                <a:spcPct val="0"/>
              </a:spcBef>
              <a:spcAft>
                <a:spcPct val="0"/>
              </a:spcAft>
              <a:defRPr>
                <a:solidFill>
                  <a:schemeClr val="tx1"/>
                </a:solidFill>
                <a:latin typeface="Arial" pitchFamily="34" charset="0"/>
                <a:cs typeface="Arial" pitchFamily="34" charset="0"/>
              </a:defRPr>
            </a:lvl8pPr>
            <a:lvl9pPr marL="3886200" indent="-228600" defTabSz="912813" fontAlgn="base">
              <a:spcBef>
                <a:spcPct val="0"/>
              </a:spcBef>
              <a:spcAft>
                <a:spcPct val="0"/>
              </a:spcAft>
              <a:defRPr>
                <a:solidFill>
                  <a:schemeClr val="tx1"/>
                </a:solidFill>
                <a:latin typeface="Arial" pitchFamily="34" charset="0"/>
                <a:cs typeface="Arial" pitchFamily="34" charset="0"/>
              </a:defRPr>
            </a:lvl9pPr>
          </a:lstStyle>
          <a:p>
            <a:pPr algn="ctr" eaLnBrk="0" hangingPunct="0">
              <a:lnSpc>
                <a:spcPct val="90000"/>
              </a:lnSpc>
            </a:pPr>
            <a:fld id="{542C56DD-1F46-42E8-8BAA-34E093430921}" type="slidenum">
              <a:rPr lang="en-US" sz="1200">
                <a:solidFill>
                  <a:srgbClr val="036949"/>
                </a:solidFill>
                <a:latin typeface="Rockwell" pitchFamily="18" charset="0"/>
              </a:rPr>
              <a:pPr algn="ctr" eaLnBrk="0" hangingPunct="0">
                <a:lnSpc>
                  <a:spcPct val="90000"/>
                </a:lnSpc>
              </a:pPr>
              <a:t>32</a:t>
            </a:fld>
            <a:endParaRPr lang="en-US" sz="1200" dirty="0">
              <a:solidFill>
                <a:srgbClr val="036949"/>
              </a:solidFill>
              <a:latin typeface="Rockwell" pitchFamily="18" charset="0"/>
            </a:endParaRPr>
          </a:p>
        </p:txBody>
      </p:sp>
      <p:sp>
        <p:nvSpPr>
          <p:cNvPr id="53" name="TextBox 52"/>
          <p:cNvSpPr txBox="1"/>
          <p:nvPr/>
        </p:nvSpPr>
        <p:spPr>
          <a:xfrm>
            <a:off x="64054" y="4269592"/>
            <a:ext cx="3493264" cy="1754326"/>
          </a:xfrm>
          <a:prstGeom prst="rect">
            <a:avLst/>
          </a:prstGeom>
          <a:noFill/>
        </p:spPr>
        <p:txBody>
          <a:bodyPr wrap="none" rtlCol="0">
            <a:spAutoFit/>
          </a:bodyPr>
          <a:lstStyle/>
          <a:p>
            <a:pPr algn="ctr" fontAlgn="auto">
              <a:spcBef>
                <a:spcPts val="0"/>
              </a:spcBef>
              <a:spcAft>
                <a:spcPts val="0"/>
              </a:spcAft>
            </a:pPr>
            <a:r>
              <a:rPr lang="en-GB" sz="1800" b="1" dirty="0" smtClean="0">
                <a:solidFill>
                  <a:prstClr val="black"/>
                </a:solidFill>
                <a:latin typeface="Lato Light"/>
              </a:rPr>
              <a:t>1: Expertise in Systems of ICT</a:t>
            </a:r>
          </a:p>
          <a:p>
            <a:pPr algn="ctr" fontAlgn="auto">
              <a:spcBef>
                <a:spcPts val="0"/>
              </a:spcBef>
              <a:spcAft>
                <a:spcPts val="0"/>
              </a:spcAft>
            </a:pPr>
            <a:r>
              <a:rPr lang="en-GB" sz="1800" dirty="0" smtClean="0">
                <a:solidFill>
                  <a:prstClr val="black"/>
                </a:solidFill>
                <a:latin typeface="Lato Light"/>
              </a:rPr>
              <a:t>Enterprise Architecture</a:t>
            </a:r>
          </a:p>
          <a:p>
            <a:pPr algn="ctr" fontAlgn="auto">
              <a:spcBef>
                <a:spcPts val="0"/>
              </a:spcBef>
              <a:spcAft>
                <a:spcPts val="0"/>
              </a:spcAft>
            </a:pPr>
            <a:r>
              <a:rPr lang="en-GB" sz="1800" dirty="0" smtClean="0">
                <a:solidFill>
                  <a:prstClr val="black"/>
                </a:solidFill>
                <a:latin typeface="Lato Light"/>
              </a:rPr>
              <a:t>IT Governance</a:t>
            </a:r>
          </a:p>
          <a:p>
            <a:pPr algn="ctr" fontAlgn="auto">
              <a:spcBef>
                <a:spcPts val="0"/>
              </a:spcBef>
              <a:spcAft>
                <a:spcPts val="0"/>
              </a:spcAft>
            </a:pPr>
            <a:r>
              <a:rPr lang="en-GB" sz="1800" dirty="0" smtClean="0">
                <a:solidFill>
                  <a:prstClr val="black"/>
                </a:solidFill>
                <a:latin typeface="Lato Light"/>
              </a:rPr>
              <a:t>Application Development</a:t>
            </a:r>
          </a:p>
          <a:p>
            <a:pPr algn="ctr" fontAlgn="auto">
              <a:spcBef>
                <a:spcPts val="0"/>
              </a:spcBef>
              <a:spcAft>
                <a:spcPts val="0"/>
              </a:spcAft>
            </a:pPr>
            <a:r>
              <a:rPr lang="en-GB" sz="1800" dirty="0" smtClean="0">
                <a:solidFill>
                  <a:prstClr val="black"/>
                </a:solidFill>
                <a:latin typeface="Lato Light"/>
              </a:rPr>
              <a:t>Security</a:t>
            </a:r>
          </a:p>
          <a:p>
            <a:pPr algn="ctr" fontAlgn="auto">
              <a:spcBef>
                <a:spcPts val="0"/>
              </a:spcBef>
              <a:spcAft>
                <a:spcPts val="0"/>
              </a:spcAft>
            </a:pPr>
            <a:r>
              <a:rPr lang="en-GB" sz="1800" dirty="0" smtClean="0">
                <a:solidFill>
                  <a:prstClr val="black"/>
                </a:solidFill>
                <a:latin typeface="Lato Light"/>
              </a:rPr>
              <a:t>Data Analytics</a:t>
            </a:r>
          </a:p>
        </p:txBody>
      </p:sp>
    </p:spTree>
    <p:extLst>
      <p:ext uri="{BB962C8B-B14F-4D97-AF65-F5344CB8AC3E}">
        <p14:creationId xmlns:p14="http://schemas.microsoft.com/office/powerpoint/2010/main" xmlns="" val="156581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2" grpId="0"/>
      <p:bldP spid="33" grpId="0"/>
      <p:bldP spid="21" grpId="0" animBg="1"/>
      <p:bldP spid="24" grpId="0" animBg="1"/>
      <p:bldP spid="5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24F92BA5-1E5E-4BC4-BF39-FDD30385D7D7}" type="slidenum">
              <a:rPr lang="en-GB" sz="600" smtClean="0"/>
              <a:pPr/>
              <a:t>33</a:t>
            </a:fld>
            <a:endParaRPr lang="en-GB" sz="600" smtClean="0"/>
          </a:p>
        </p:txBody>
      </p:sp>
      <p:sp>
        <p:nvSpPr>
          <p:cNvPr id="6147" name="Rectangle 6"/>
          <p:cNvSpPr>
            <a:spLocks noGrp="1" noChangeArrowheads="1"/>
          </p:cNvSpPr>
          <p:nvPr>
            <p:ph type="title"/>
          </p:nvPr>
        </p:nvSpPr>
        <p:spPr>
          <a:xfrm>
            <a:off x="406400" y="604838"/>
            <a:ext cx="5535613" cy="639762"/>
          </a:xfrm>
        </p:spPr>
        <p:txBody>
          <a:bodyPr/>
          <a:lstStyle/>
          <a:p>
            <a:r>
              <a:rPr lang="en-GB" sz="3200" b="1" smtClean="0"/>
              <a:t>BCS Purpose</a:t>
            </a:r>
          </a:p>
        </p:txBody>
      </p:sp>
      <p:sp>
        <p:nvSpPr>
          <p:cNvPr id="6148" name="Rectangle 7"/>
          <p:cNvSpPr>
            <a:spLocks noGrp="1" noChangeArrowheads="1"/>
          </p:cNvSpPr>
          <p:nvPr>
            <p:ph type="body" idx="1"/>
          </p:nvPr>
        </p:nvSpPr>
        <p:spPr>
          <a:xfrm>
            <a:off x="388938" y="1498600"/>
            <a:ext cx="8297862" cy="4668838"/>
          </a:xfrm>
        </p:spPr>
        <p:txBody>
          <a:bodyPr/>
          <a:lstStyle/>
          <a:p>
            <a:pPr>
              <a:spcAft>
                <a:spcPct val="35000"/>
              </a:spcAft>
              <a:buFont typeface="Times" pitchFamily="1" charset="0"/>
              <a:buNone/>
            </a:pPr>
            <a:r>
              <a:rPr lang="en-GB" sz="2400" b="1" dirty="0" smtClean="0">
                <a:solidFill>
                  <a:srgbClr val="00B050"/>
                </a:solidFill>
              </a:rPr>
              <a:t>We set and maintain the standards in IT</a:t>
            </a:r>
          </a:p>
          <a:p>
            <a:pPr eaLnBrk="1" hangingPunct="1">
              <a:spcBef>
                <a:spcPts val="600"/>
              </a:spcBef>
              <a:spcAft>
                <a:spcPct val="35000"/>
              </a:spcAft>
            </a:pPr>
            <a:r>
              <a:rPr lang="en-GB" sz="2400" b="1" dirty="0" smtClean="0"/>
              <a:t>Enabling digital literacy for all members of society e.g. ECDL</a:t>
            </a:r>
          </a:p>
          <a:p>
            <a:pPr eaLnBrk="1" hangingPunct="1">
              <a:spcBef>
                <a:spcPts val="600"/>
              </a:spcBef>
              <a:spcAft>
                <a:spcPct val="35000"/>
              </a:spcAft>
            </a:pPr>
            <a:r>
              <a:rPr lang="en-GB" sz="2400" b="1" dirty="0" smtClean="0">
                <a:solidFill>
                  <a:srgbClr val="FF0000"/>
                </a:solidFill>
              </a:rPr>
              <a:t>Accredit university degrees – aim to equip students with the skills to succeed in the workplace</a:t>
            </a:r>
          </a:p>
          <a:p>
            <a:pPr eaLnBrk="1" hangingPunct="1">
              <a:spcBef>
                <a:spcPts val="600"/>
              </a:spcBef>
              <a:spcAft>
                <a:spcPct val="35000"/>
              </a:spcAft>
            </a:pPr>
            <a:r>
              <a:rPr lang="en-GB" sz="2400" b="1" dirty="0" smtClean="0"/>
              <a:t>Helping global enterprise align its IT resources with strategic business goals utilising SFIA</a:t>
            </a:r>
          </a:p>
          <a:p>
            <a:pPr eaLnBrk="1" hangingPunct="1">
              <a:spcBef>
                <a:spcPts val="600"/>
              </a:spcBef>
              <a:spcAft>
                <a:spcPct val="35000"/>
              </a:spcAft>
            </a:pPr>
            <a:r>
              <a:rPr lang="en-GB" sz="2400" b="1" dirty="0" smtClean="0">
                <a:solidFill>
                  <a:srgbClr val="FF0000"/>
                </a:solidFill>
              </a:rPr>
              <a:t>Increasing the capability of IT professionals</a:t>
            </a:r>
          </a:p>
          <a:p>
            <a:pPr eaLnBrk="1" hangingPunct="1">
              <a:spcBef>
                <a:spcPts val="600"/>
              </a:spcBef>
              <a:spcAft>
                <a:spcPct val="35000"/>
              </a:spcAft>
            </a:pPr>
            <a:r>
              <a:rPr lang="en-GB" sz="2400" b="1" dirty="0" smtClean="0"/>
              <a:t>Directly supporting over 76,000 IT Professionals through membership</a:t>
            </a:r>
          </a:p>
        </p:txBody>
      </p:sp>
    </p:spTree>
    <p:extLst>
      <p:ext uri="{BB962C8B-B14F-4D97-AF65-F5344CB8AC3E}">
        <p14:creationId xmlns:p14="http://schemas.microsoft.com/office/powerpoint/2010/main" xmlns="" val="3017586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24F92BA5-1E5E-4BC4-BF39-FDD30385D7D7}" type="slidenum">
              <a:rPr lang="en-GB" sz="600" smtClean="0"/>
              <a:pPr/>
              <a:t>34</a:t>
            </a:fld>
            <a:endParaRPr lang="en-GB" sz="600" smtClean="0"/>
          </a:p>
        </p:txBody>
      </p:sp>
      <p:sp>
        <p:nvSpPr>
          <p:cNvPr id="6147" name="Rectangle 6"/>
          <p:cNvSpPr>
            <a:spLocks noGrp="1" noChangeArrowheads="1"/>
          </p:cNvSpPr>
          <p:nvPr>
            <p:ph type="title"/>
          </p:nvPr>
        </p:nvSpPr>
        <p:spPr>
          <a:xfrm>
            <a:off x="406400" y="604838"/>
            <a:ext cx="5535613" cy="639762"/>
          </a:xfrm>
        </p:spPr>
        <p:txBody>
          <a:bodyPr/>
          <a:lstStyle/>
          <a:p>
            <a:r>
              <a:rPr lang="en-GB" sz="3200" b="1" dirty="0" smtClean="0"/>
              <a:t>BCS - membership</a:t>
            </a:r>
          </a:p>
        </p:txBody>
      </p:sp>
      <p:sp>
        <p:nvSpPr>
          <p:cNvPr id="6148" name="Rectangle 7"/>
          <p:cNvSpPr>
            <a:spLocks noGrp="1" noChangeArrowheads="1"/>
          </p:cNvSpPr>
          <p:nvPr>
            <p:ph type="body" idx="1"/>
          </p:nvPr>
        </p:nvSpPr>
        <p:spPr>
          <a:xfrm>
            <a:off x="388938" y="1498600"/>
            <a:ext cx="8297862" cy="4668838"/>
          </a:xfrm>
        </p:spPr>
        <p:txBody>
          <a:bodyPr/>
          <a:lstStyle/>
          <a:p>
            <a:pPr>
              <a:spcAft>
                <a:spcPts val="1800"/>
              </a:spcAft>
            </a:pPr>
            <a:r>
              <a:rPr lang="en-GB" sz="3200" b="1" dirty="0" smtClean="0"/>
              <a:t>Branches and Specialist Groups e.g. security, quality</a:t>
            </a:r>
          </a:p>
          <a:p>
            <a:pPr>
              <a:spcAft>
                <a:spcPts val="1800"/>
              </a:spcAft>
            </a:pPr>
            <a:r>
              <a:rPr lang="en-GB" sz="3200" b="1" dirty="0" smtClean="0">
                <a:solidFill>
                  <a:srgbClr val="00B050"/>
                </a:solidFill>
              </a:rPr>
              <a:t>Membership: student, associate, members, fellows etc. (not legal requirement)</a:t>
            </a:r>
          </a:p>
          <a:p>
            <a:pPr>
              <a:spcAft>
                <a:spcPts val="1800"/>
              </a:spcAft>
            </a:pPr>
            <a:r>
              <a:rPr lang="en-GB" sz="3200" b="1" dirty="0" smtClean="0"/>
              <a:t>Chartered Status: CITP, CEng, </a:t>
            </a:r>
            <a:r>
              <a:rPr lang="en-GB" sz="3200" b="1" dirty="0" err="1" smtClean="0"/>
              <a:t>CSci</a:t>
            </a:r>
            <a:endParaRPr lang="en-GB" sz="3200" b="1" dirty="0" smtClean="0"/>
          </a:p>
          <a:p>
            <a:pPr>
              <a:spcAft>
                <a:spcPts val="1800"/>
              </a:spcAft>
            </a:pPr>
            <a:r>
              <a:rPr lang="en-GB" sz="3200" b="1" dirty="0">
                <a:solidFill>
                  <a:srgbClr val="00B050"/>
                </a:solidFill>
              </a:rPr>
              <a:t>Income: membership fees, products and services, education and training etc. </a:t>
            </a:r>
          </a:p>
        </p:txBody>
      </p:sp>
    </p:spTree>
    <p:extLst>
      <p:ext uri="{BB962C8B-B14F-4D97-AF65-F5344CB8AC3E}">
        <p14:creationId xmlns:p14="http://schemas.microsoft.com/office/powerpoint/2010/main" xmlns="" val="30859502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sf\Home\_work\i-ps\BCS\world.pn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830263" y="1947863"/>
            <a:ext cx="7292975" cy="4094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5A168DE5-D991-4BD5-83E1-9C0720991D8D}" type="slidenum">
              <a:rPr lang="en-GB" sz="600" smtClean="0"/>
              <a:pPr/>
              <a:t>35</a:t>
            </a:fld>
            <a:endParaRPr lang="en-GB" sz="600" smtClean="0"/>
          </a:p>
        </p:txBody>
      </p:sp>
      <p:sp>
        <p:nvSpPr>
          <p:cNvPr id="7172" name="Rectangle 6"/>
          <p:cNvSpPr>
            <a:spLocks noGrp="1" noChangeArrowheads="1"/>
          </p:cNvSpPr>
          <p:nvPr>
            <p:ph type="title"/>
          </p:nvPr>
        </p:nvSpPr>
        <p:spPr>
          <a:xfrm>
            <a:off x="406400" y="508000"/>
            <a:ext cx="5535613" cy="581025"/>
          </a:xfrm>
        </p:spPr>
        <p:txBody>
          <a:bodyPr/>
          <a:lstStyle/>
          <a:p>
            <a:r>
              <a:rPr lang="en-GB" sz="3600" b="1" smtClean="0"/>
              <a:t>An international reach</a:t>
            </a:r>
          </a:p>
        </p:txBody>
      </p:sp>
      <p:sp>
        <p:nvSpPr>
          <p:cNvPr id="8" name="Oval 4"/>
          <p:cNvSpPr>
            <a:spLocks noChangeArrowheads="1"/>
          </p:cNvSpPr>
          <p:nvPr/>
        </p:nvSpPr>
        <p:spPr bwMode="auto">
          <a:xfrm>
            <a:off x="3827465" y="286245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9" name="Oval 5"/>
          <p:cNvSpPr>
            <a:spLocks noChangeArrowheads="1"/>
          </p:cNvSpPr>
          <p:nvPr/>
        </p:nvSpPr>
        <p:spPr bwMode="auto">
          <a:xfrm>
            <a:off x="5636390" y="386385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0" name="Oval 6"/>
          <p:cNvSpPr>
            <a:spLocks noChangeArrowheads="1"/>
          </p:cNvSpPr>
          <p:nvPr/>
        </p:nvSpPr>
        <p:spPr bwMode="auto">
          <a:xfrm>
            <a:off x="3779140" y="319735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1" name="Oval 7"/>
          <p:cNvSpPr>
            <a:spLocks noChangeArrowheads="1"/>
          </p:cNvSpPr>
          <p:nvPr/>
        </p:nvSpPr>
        <p:spPr bwMode="auto">
          <a:xfrm>
            <a:off x="3875915" y="3041775"/>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2" name="Oval 8"/>
          <p:cNvSpPr>
            <a:spLocks noChangeArrowheads="1"/>
          </p:cNvSpPr>
          <p:nvPr/>
        </p:nvSpPr>
        <p:spPr bwMode="auto">
          <a:xfrm>
            <a:off x="4009265" y="2965575"/>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3" name="Oval 9"/>
          <p:cNvSpPr>
            <a:spLocks noChangeArrowheads="1"/>
          </p:cNvSpPr>
          <p:nvPr/>
        </p:nvSpPr>
        <p:spPr bwMode="auto">
          <a:xfrm>
            <a:off x="4370515" y="259550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4" name="Oval 10"/>
          <p:cNvSpPr>
            <a:spLocks noChangeArrowheads="1"/>
          </p:cNvSpPr>
          <p:nvPr/>
        </p:nvSpPr>
        <p:spPr bwMode="auto">
          <a:xfrm>
            <a:off x="4337115" y="319570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5" name="Oval 11"/>
          <p:cNvSpPr>
            <a:spLocks noChangeArrowheads="1"/>
          </p:cNvSpPr>
          <p:nvPr/>
        </p:nvSpPr>
        <p:spPr bwMode="auto">
          <a:xfrm>
            <a:off x="6171440" y="406565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6" name="Oval 12"/>
          <p:cNvSpPr>
            <a:spLocks noChangeArrowheads="1"/>
          </p:cNvSpPr>
          <p:nvPr/>
        </p:nvSpPr>
        <p:spPr bwMode="auto">
          <a:xfrm>
            <a:off x="6463415" y="354330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7" name="Oval 13"/>
          <p:cNvSpPr>
            <a:spLocks noChangeArrowheads="1"/>
          </p:cNvSpPr>
          <p:nvPr/>
        </p:nvSpPr>
        <p:spPr bwMode="auto">
          <a:xfrm>
            <a:off x="6872540" y="3278125"/>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18" name="Oval 14"/>
          <p:cNvSpPr>
            <a:spLocks noChangeArrowheads="1"/>
          </p:cNvSpPr>
          <p:nvPr/>
        </p:nvSpPr>
        <p:spPr bwMode="auto">
          <a:xfrm>
            <a:off x="4473640" y="348005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7206" name="Text Box 15"/>
          <p:cNvSpPr txBox="1">
            <a:spLocks noChangeArrowheads="1"/>
          </p:cNvSpPr>
          <p:nvPr/>
        </p:nvSpPr>
        <p:spPr bwMode="auto">
          <a:xfrm>
            <a:off x="1733550" y="1906588"/>
            <a:ext cx="7461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Spain</a:t>
            </a:r>
          </a:p>
        </p:txBody>
      </p:sp>
      <p:sp>
        <p:nvSpPr>
          <p:cNvPr id="7207" name="Text Box 17"/>
          <p:cNvSpPr txBox="1">
            <a:spLocks noChangeArrowheads="1"/>
          </p:cNvSpPr>
          <p:nvPr/>
        </p:nvSpPr>
        <p:spPr bwMode="auto">
          <a:xfrm>
            <a:off x="3095625" y="1430338"/>
            <a:ext cx="4619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UK</a:t>
            </a:r>
          </a:p>
        </p:txBody>
      </p:sp>
      <p:sp>
        <p:nvSpPr>
          <p:cNvPr id="7208" name="Text Box 19"/>
          <p:cNvSpPr txBox="1">
            <a:spLocks noChangeArrowheads="1"/>
          </p:cNvSpPr>
          <p:nvPr/>
        </p:nvSpPr>
        <p:spPr bwMode="auto">
          <a:xfrm>
            <a:off x="2124075" y="1628775"/>
            <a:ext cx="1038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France</a:t>
            </a:r>
          </a:p>
        </p:txBody>
      </p:sp>
      <p:sp>
        <p:nvSpPr>
          <p:cNvPr id="7209" name="Text Box 21"/>
          <p:cNvSpPr txBox="1">
            <a:spLocks noChangeArrowheads="1"/>
          </p:cNvSpPr>
          <p:nvPr/>
        </p:nvSpPr>
        <p:spPr bwMode="auto">
          <a:xfrm>
            <a:off x="3468688" y="1490663"/>
            <a:ext cx="11906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Belgium</a:t>
            </a:r>
          </a:p>
        </p:txBody>
      </p:sp>
      <p:sp>
        <p:nvSpPr>
          <p:cNvPr id="7210" name="Text Box 23"/>
          <p:cNvSpPr txBox="1">
            <a:spLocks noChangeArrowheads="1"/>
          </p:cNvSpPr>
          <p:nvPr/>
        </p:nvSpPr>
        <p:spPr bwMode="auto">
          <a:xfrm>
            <a:off x="4589463" y="1581150"/>
            <a:ext cx="12192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Finland</a:t>
            </a:r>
          </a:p>
        </p:txBody>
      </p:sp>
      <p:sp>
        <p:nvSpPr>
          <p:cNvPr id="7211" name="Text Box 25"/>
          <p:cNvSpPr txBox="1">
            <a:spLocks noChangeArrowheads="1"/>
          </p:cNvSpPr>
          <p:nvPr/>
        </p:nvSpPr>
        <p:spPr bwMode="auto">
          <a:xfrm>
            <a:off x="3240088" y="4213225"/>
            <a:ext cx="8096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Greece</a:t>
            </a:r>
          </a:p>
        </p:txBody>
      </p:sp>
      <p:sp>
        <p:nvSpPr>
          <p:cNvPr id="7212" name="Text Box 27"/>
          <p:cNvSpPr txBox="1">
            <a:spLocks noChangeArrowheads="1"/>
          </p:cNvSpPr>
          <p:nvPr/>
        </p:nvSpPr>
        <p:spPr bwMode="auto">
          <a:xfrm>
            <a:off x="3257550" y="4822825"/>
            <a:ext cx="6492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Egypt</a:t>
            </a:r>
          </a:p>
        </p:txBody>
      </p:sp>
      <p:sp>
        <p:nvSpPr>
          <p:cNvPr id="7213" name="Text Box 29"/>
          <p:cNvSpPr txBox="1">
            <a:spLocks noChangeArrowheads="1"/>
          </p:cNvSpPr>
          <p:nvPr/>
        </p:nvSpPr>
        <p:spPr bwMode="auto">
          <a:xfrm>
            <a:off x="5756275" y="4321175"/>
            <a:ext cx="5730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India</a:t>
            </a:r>
          </a:p>
        </p:txBody>
      </p:sp>
      <p:sp>
        <p:nvSpPr>
          <p:cNvPr id="7214" name="Text Box 31"/>
          <p:cNvSpPr txBox="1">
            <a:spLocks noChangeArrowheads="1"/>
          </p:cNvSpPr>
          <p:nvPr/>
        </p:nvSpPr>
        <p:spPr bwMode="auto">
          <a:xfrm>
            <a:off x="7273925" y="3997325"/>
            <a:ext cx="106203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Singapore</a:t>
            </a:r>
          </a:p>
        </p:txBody>
      </p:sp>
      <p:sp>
        <p:nvSpPr>
          <p:cNvPr id="7215" name="Text Box 33"/>
          <p:cNvSpPr txBox="1">
            <a:spLocks noChangeArrowheads="1"/>
          </p:cNvSpPr>
          <p:nvPr/>
        </p:nvSpPr>
        <p:spPr bwMode="auto">
          <a:xfrm>
            <a:off x="7127875" y="3452813"/>
            <a:ext cx="11017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Hong Kong</a:t>
            </a:r>
          </a:p>
        </p:txBody>
      </p:sp>
      <p:sp>
        <p:nvSpPr>
          <p:cNvPr id="7216" name="Text Box 35"/>
          <p:cNvSpPr txBox="1">
            <a:spLocks noChangeArrowheads="1"/>
          </p:cNvSpPr>
          <p:nvPr/>
        </p:nvSpPr>
        <p:spPr bwMode="auto">
          <a:xfrm>
            <a:off x="7458075" y="1912938"/>
            <a:ext cx="8937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Japan</a:t>
            </a:r>
          </a:p>
        </p:txBody>
      </p:sp>
      <p:sp>
        <p:nvSpPr>
          <p:cNvPr id="7217" name="Text Box 37"/>
          <p:cNvSpPr txBox="1">
            <a:spLocks noChangeArrowheads="1"/>
          </p:cNvSpPr>
          <p:nvPr/>
        </p:nvSpPr>
        <p:spPr bwMode="auto">
          <a:xfrm>
            <a:off x="5745163" y="1741488"/>
            <a:ext cx="912812"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China</a:t>
            </a:r>
          </a:p>
        </p:txBody>
      </p:sp>
      <p:sp>
        <p:nvSpPr>
          <p:cNvPr id="43" name="Oval 39"/>
          <p:cNvSpPr>
            <a:spLocks noChangeArrowheads="1"/>
          </p:cNvSpPr>
          <p:nvPr/>
        </p:nvSpPr>
        <p:spPr bwMode="auto">
          <a:xfrm>
            <a:off x="6139815" y="332740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44" name="Oval 4"/>
          <p:cNvSpPr>
            <a:spLocks noChangeArrowheads="1"/>
          </p:cNvSpPr>
          <p:nvPr/>
        </p:nvSpPr>
        <p:spPr bwMode="auto">
          <a:xfrm>
            <a:off x="1697353" y="328955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7224" name="Text Box 25"/>
          <p:cNvSpPr txBox="1">
            <a:spLocks noChangeArrowheads="1"/>
          </p:cNvSpPr>
          <p:nvPr/>
        </p:nvSpPr>
        <p:spPr bwMode="auto">
          <a:xfrm>
            <a:off x="779463" y="3875088"/>
            <a:ext cx="709612"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a:spcBef>
                <a:spcPct val="50000"/>
              </a:spcBef>
            </a:pPr>
            <a:r>
              <a:rPr lang="en-GB" sz="1400"/>
              <a:t>United States</a:t>
            </a:r>
          </a:p>
        </p:txBody>
      </p:sp>
      <p:sp>
        <p:nvSpPr>
          <p:cNvPr id="47" name="Oval 4"/>
          <p:cNvSpPr>
            <a:spLocks noChangeArrowheads="1"/>
          </p:cNvSpPr>
          <p:nvPr/>
        </p:nvSpPr>
        <p:spPr bwMode="auto">
          <a:xfrm>
            <a:off x="4749165" y="4203700"/>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7228" name="Text Box 27"/>
          <p:cNvSpPr txBox="1">
            <a:spLocks noChangeArrowheads="1"/>
          </p:cNvSpPr>
          <p:nvPr/>
        </p:nvSpPr>
        <p:spPr bwMode="auto">
          <a:xfrm>
            <a:off x="4916488" y="5173663"/>
            <a:ext cx="792162"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Kenya</a:t>
            </a:r>
          </a:p>
        </p:txBody>
      </p:sp>
      <p:sp>
        <p:nvSpPr>
          <p:cNvPr id="50" name="Oval 5"/>
          <p:cNvSpPr>
            <a:spLocks noChangeArrowheads="1"/>
          </p:cNvSpPr>
          <p:nvPr/>
        </p:nvSpPr>
        <p:spPr bwMode="auto">
          <a:xfrm>
            <a:off x="5426015" y="3557525"/>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7232" name="Text Box 29"/>
          <p:cNvSpPr txBox="1">
            <a:spLocks noChangeArrowheads="1"/>
          </p:cNvSpPr>
          <p:nvPr/>
        </p:nvSpPr>
        <p:spPr bwMode="auto">
          <a:xfrm>
            <a:off x="5875338" y="5197475"/>
            <a:ext cx="10096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Pakistan</a:t>
            </a:r>
          </a:p>
        </p:txBody>
      </p:sp>
      <p:sp>
        <p:nvSpPr>
          <p:cNvPr id="7236" name="Text Box 29"/>
          <p:cNvSpPr txBox="1">
            <a:spLocks noChangeArrowheads="1"/>
          </p:cNvSpPr>
          <p:nvPr/>
        </p:nvSpPr>
        <p:spPr bwMode="auto">
          <a:xfrm>
            <a:off x="5924550" y="5637213"/>
            <a:ext cx="10096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spcBef>
                <a:spcPct val="50000"/>
              </a:spcBef>
            </a:pPr>
            <a:r>
              <a:rPr lang="en-GB" sz="1400"/>
              <a:t>Mauritius</a:t>
            </a:r>
          </a:p>
        </p:txBody>
      </p:sp>
      <p:sp>
        <p:nvSpPr>
          <p:cNvPr id="56" name="Oval 5"/>
          <p:cNvSpPr>
            <a:spLocks noChangeArrowheads="1"/>
          </p:cNvSpPr>
          <p:nvPr/>
        </p:nvSpPr>
        <p:spPr bwMode="auto">
          <a:xfrm>
            <a:off x="4841940" y="3586288"/>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7240" name="Text Box 27"/>
          <p:cNvSpPr txBox="1">
            <a:spLocks noChangeArrowheads="1"/>
          </p:cNvSpPr>
          <p:nvPr/>
        </p:nvSpPr>
        <p:spPr bwMode="auto">
          <a:xfrm>
            <a:off x="3668713" y="5237163"/>
            <a:ext cx="7842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a:spcBef>
                <a:spcPct val="50000"/>
              </a:spcBef>
            </a:pPr>
            <a:r>
              <a:rPr lang="en-GB" sz="1400"/>
              <a:t>Middle East</a:t>
            </a:r>
          </a:p>
        </p:txBody>
      </p:sp>
      <p:sp>
        <p:nvSpPr>
          <p:cNvPr id="59" name="Oval 39"/>
          <p:cNvSpPr>
            <a:spLocks noChangeArrowheads="1"/>
          </p:cNvSpPr>
          <p:nvPr/>
        </p:nvSpPr>
        <p:spPr bwMode="auto">
          <a:xfrm>
            <a:off x="6865303" y="4874963"/>
            <a:ext cx="114300" cy="114300"/>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
        <p:nvSpPr>
          <p:cNvPr id="7244" name="Text Box 31"/>
          <p:cNvSpPr txBox="1">
            <a:spLocks noChangeArrowheads="1"/>
          </p:cNvSpPr>
          <p:nvPr/>
        </p:nvSpPr>
        <p:spPr bwMode="auto">
          <a:xfrm>
            <a:off x="7172325" y="5549900"/>
            <a:ext cx="9271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a:spcBef>
                <a:spcPct val="50000"/>
              </a:spcBef>
            </a:pPr>
            <a:r>
              <a:rPr lang="en-GB" sz="1400"/>
              <a:t>Australia</a:t>
            </a:r>
          </a:p>
        </p:txBody>
      </p:sp>
      <p:cxnSp>
        <p:nvCxnSpPr>
          <p:cNvPr id="7245" name="Shape 62"/>
          <p:cNvCxnSpPr>
            <a:cxnSpLocks noChangeShapeType="1"/>
            <a:stCxn id="7224" idx="3"/>
          </p:cNvCxnSpPr>
          <p:nvPr/>
        </p:nvCxnSpPr>
        <p:spPr bwMode="auto">
          <a:xfrm flipV="1">
            <a:off x="1489075" y="3387725"/>
            <a:ext cx="225425" cy="749300"/>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46" name="Shape 64"/>
          <p:cNvCxnSpPr>
            <a:cxnSpLocks noChangeShapeType="1"/>
            <a:stCxn id="7206" idx="2"/>
          </p:cNvCxnSpPr>
          <p:nvPr/>
        </p:nvCxnSpPr>
        <p:spPr bwMode="auto">
          <a:xfrm rot="16200000" flipH="1">
            <a:off x="2421732" y="1896269"/>
            <a:ext cx="1042987" cy="1673225"/>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47" name="Shape 73"/>
          <p:cNvCxnSpPr>
            <a:cxnSpLocks noChangeShapeType="1"/>
            <a:stCxn id="7211" idx="3"/>
          </p:cNvCxnSpPr>
          <p:nvPr/>
        </p:nvCxnSpPr>
        <p:spPr bwMode="auto">
          <a:xfrm flipV="1">
            <a:off x="4049713" y="3309938"/>
            <a:ext cx="344487" cy="1055687"/>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48" name="Shape 81"/>
          <p:cNvCxnSpPr>
            <a:cxnSpLocks noChangeShapeType="1"/>
            <a:stCxn id="7212" idx="3"/>
          </p:cNvCxnSpPr>
          <p:nvPr/>
        </p:nvCxnSpPr>
        <p:spPr bwMode="auto">
          <a:xfrm flipV="1">
            <a:off x="3906838" y="3594100"/>
            <a:ext cx="623887" cy="1382713"/>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49" name="Shape 89"/>
          <p:cNvCxnSpPr>
            <a:cxnSpLocks noChangeShapeType="1"/>
            <a:stCxn id="7240" idx="3"/>
          </p:cNvCxnSpPr>
          <p:nvPr/>
        </p:nvCxnSpPr>
        <p:spPr bwMode="auto">
          <a:xfrm flipV="1">
            <a:off x="4452938" y="3643313"/>
            <a:ext cx="388937" cy="1855787"/>
          </a:xfrm>
          <a:prstGeom prst="bentConnector3">
            <a:avLst>
              <a:gd name="adj1" fmla="val 50000"/>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0" name="Shape 92"/>
          <p:cNvCxnSpPr>
            <a:cxnSpLocks noChangeShapeType="1"/>
            <a:stCxn id="7228" idx="1"/>
          </p:cNvCxnSpPr>
          <p:nvPr/>
        </p:nvCxnSpPr>
        <p:spPr bwMode="auto">
          <a:xfrm rot="10800000">
            <a:off x="4806950" y="4318000"/>
            <a:ext cx="109538" cy="1009650"/>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1" name="Shape 99"/>
          <p:cNvCxnSpPr>
            <a:cxnSpLocks noChangeShapeType="1"/>
            <a:stCxn id="7236" idx="1"/>
          </p:cNvCxnSpPr>
          <p:nvPr/>
        </p:nvCxnSpPr>
        <p:spPr bwMode="auto">
          <a:xfrm rot="10800000">
            <a:off x="5199064" y="4785489"/>
            <a:ext cx="725487" cy="1005713"/>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2" name="Shape 99"/>
          <p:cNvCxnSpPr>
            <a:cxnSpLocks noChangeShapeType="1"/>
            <a:stCxn id="7244" idx="0"/>
          </p:cNvCxnSpPr>
          <p:nvPr/>
        </p:nvCxnSpPr>
        <p:spPr bwMode="auto">
          <a:xfrm rot="16200000" flipV="1">
            <a:off x="6999288" y="4913313"/>
            <a:ext cx="617537" cy="655637"/>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3" name="Shape 99"/>
          <p:cNvCxnSpPr>
            <a:cxnSpLocks noChangeShapeType="1"/>
          </p:cNvCxnSpPr>
          <p:nvPr/>
        </p:nvCxnSpPr>
        <p:spPr bwMode="auto">
          <a:xfrm rot="16200000" flipV="1">
            <a:off x="4940300" y="4214813"/>
            <a:ext cx="1576387" cy="490538"/>
          </a:xfrm>
          <a:prstGeom prst="bentConnector3">
            <a:avLst>
              <a:gd name="adj1" fmla="val 35694"/>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4" name="Shape 99"/>
          <p:cNvCxnSpPr>
            <a:cxnSpLocks noChangeShapeType="1"/>
            <a:stCxn id="7213" idx="1"/>
          </p:cNvCxnSpPr>
          <p:nvPr/>
        </p:nvCxnSpPr>
        <p:spPr bwMode="auto">
          <a:xfrm rot="10800000">
            <a:off x="5692775" y="3978275"/>
            <a:ext cx="63500" cy="495300"/>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5" name="Straight Arrow Connector 130"/>
          <p:cNvCxnSpPr>
            <a:cxnSpLocks noChangeShapeType="1"/>
          </p:cNvCxnSpPr>
          <p:nvPr/>
        </p:nvCxnSpPr>
        <p:spPr bwMode="auto">
          <a:xfrm>
            <a:off x="6577013" y="3600450"/>
            <a:ext cx="550862" cy="6350"/>
          </a:xfrm>
          <a:prstGeom prst="straightConnector1">
            <a:avLst/>
          </a:prstGeom>
          <a:noFill/>
          <a:ln w="9525">
            <a:solidFill>
              <a:srgbClr val="156570"/>
            </a:solidFill>
            <a:prstDash val="sysDash"/>
            <a:round/>
            <a:headEnd type="triangle" w="med" len="med"/>
            <a:tailEnd/>
          </a:ln>
          <a:extLst>
            <a:ext uri="{909E8E84-426E-40DD-AFC4-6F175D3DCCD1}">
              <a14:hiddenFill xmlns:a14="http://schemas.microsoft.com/office/drawing/2010/main" xmlns="">
                <a:noFill/>
              </a14:hiddenFill>
            </a:ext>
          </a:extLst>
        </p:spPr>
      </p:cxnSp>
      <p:cxnSp>
        <p:nvCxnSpPr>
          <p:cNvPr id="7256" name="Shape 99"/>
          <p:cNvCxnSpPr>
            <a:cxnSpLocks noChangeShapeType="1"/>
            <a:stCxn id="7216" idx="2"/>
          </p:cNvCxnSpPr>
          <p:nvPr/>
        </p:nvCxnSpPr>
        <p:spPr bwMode="auto">
          <a:xfrm rot="5400000">
            <a:off x="6887369" y="2316957"/>
            <a:ext cx="1117600" cy="919162"/>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7" name="Straight Arrow Connector 145"/>
          <p:cNvCxnSpPr>
            <a:cxnSpLocks noChangeShapeType="1"/>
            <a:endCxn id="7217" idx="2"/>
          </p:cNvCxnSpPr>
          <p:nvPr/>
        </p:nvCxnSpPr>
        <p:spPr bwMode="auto">
          <a:xfrm rot="5400000" flipH="1" flipV="1">
            <a:off x="5559426" y="2684462"/>
            <a:ext cx="1281112" cy="4763"/>
          </a:xfrm>
          <a:prstGeom prst="straightConnector1">
            <a:avLst/>
          </a:prstGeom>
          <a:noFill/>
          <a:ln w="9525">
            <a:solidFill>
              <a:srgbClr val="156570"/>
            </a:solidFill>
            <a:prstDash val="sysDash"/>
            <a:round/>
            <a:headEnd type="triangle" w="med" len="med"/>
            <a:tailEnd/>
          </a:ln>
          <a:extLst>
            <a:ext uri="{909E8E84-426E-40DD-AFC4-6F175D3DCCD1}">
              <a14:hiddenFill xmlns:a14="http://schemas.microsoft.com/office/drawing/2010/main" xmlns="">
                <a:noFill/>
              </a14:hiddenFill>
            </a:ext>
          </a:extLst>
        </p:spPr>
      </p:cxnSp>
      <p:cxnSp>
        <p:nvCxnSpPr>
          <p:cNvPr id="7258" name="Shape 99"/>
          <p:cNvCxnSpPr>
            <a:cxnSpLocks noChangeShapeType="1"/>
            <a:stCxn id="7210" idx="2"/>
          </p:cNvCxnSpPr>
          <p:nvPr/>
        </p:nvCxnSpPr>
        <p:spPr bwMode="auto">
          <a:xfrm rot="5400000">
            <a:off x="4458494" y="1912144"/>
            <a:ext cx="766763" cy="714375"/>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59" name="Straight Arrow Connector 157"/>
          <p:cNvCxnSpPr>
            <a:cxnSpLocks noChangeShapeType="1"/>
            <a:endCxn id="7209" idx="2"/>
          </p:cNvCxnSpPr>
          <p:nvPr/>
        </p:nvCxnSpPr>
        <p:spPr bwMode="auto">
          <a:xfrm rot="16200000" flipV="1">
            <a:off x="3480594" y="2378869"/>
            <a:ext cx="1169987" cy="3175"/>
          </a:xfrm>
          <a:prstGeom prst="straightConnector1">
            <a:avLst/>
          </a:prstGeom>
          <a:noFill/>
          <a:ln w="9525">
            <a:solidFill>
              <a:srgbClr val="156570"/>
            </a:solidFill>
            <a:prstDash val="sysDash"/>
            <a:round/>
            <a:headEnd type="triangle" w="med" len="med"/>
            <a:tailEnd/>
          </a:ln>
          <a:extLst>
            <a:ext uri="{909E8E84-426E-40DD-AFC4-6F175D3DCCD1}">
              <a14:hiddenFill xmlns:a14="http://schemas.microsoft.com/office/drawing/2010/main" xmlns="">
                <a:noFill/>
              </a14:hiddenFill>
            </a:ext>
          </a:extLst>
        </p:spPr>
      </p:cxnSp>
      <p:cxnSp>
        <p:nvCxnSpPr>
          <p:cNvPr id="7260" name="Shape 99"/>
          <p:cNvCxnSpPr>
            <a:cxnSpLocks noChangeShapeType="1"/>
            <a:stCxn id="7207" idx="2"/>
          </p:cNvCxnSpPr>
          <p:nvPr/>
        </p:nvCxnSpPr>
        <p:spPr bwMode="auto">
          <a:xfrm rot="16200000" flipH="1">
            <a:off x="3013869" y="2048669"/>
            <a:ext cx="1144587" cy="517525"/>
          </a:xfrm>
          <a:prstGeom prst="bentConnector3">
            <a:avLst>
              <a:gd name="adj1" fmla="val 50000"/>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61" name="Shape 99"/>
          <p:cNvCxnSpPr>
            <a:cxnSpLocks noChangeShapeType="1"/>
            <a:stCxn id="7208" idx="2"/>
          </p:cNvCxnSpPr>
          <p:nvPr/>
        </p:nvCxnSpPr>
        <p:spPr bwMode="auto">
          <a:xfrm rot="16200000" flipH="1">
            <a:off x="2677319" y="1899444"/>
            <a:ext cx="1165225" cy="1233487"/>
          </a:xfrm>
          <a:prstGeom prst="bentConnector2">
            <a:avLst/>
          </a:prstGeom>
          <a:noFill/>
          <a:ln w="9525">
            <a:solidFill>
              <a:srgbClr val="156570"/>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7262" name="Straight Arrow Connector 170"/>
          <p:cNvCxnSpPr>
            <a:cxnSpLocks noChangeShapeType="1"/>
          </p:cNvCxnSpPr>
          <p:nvPr/>
        </p:nvCxnSpPr>
        <p:spPr bwMode="auto">
          <a:xfrm>
            <a:off x="6257925" y="4132263"/>
            <a:ext cx="1022350" cy="1587"/>
          </a:xfrm>
          <a:prstGeom prst="straightConnector1">
            <a:avLst/>
          </a:prstGeom>
          <a:noFill/>
          <a:ln w="9525">
            <a:solidFill>
              <a:srgbClr val="156570"/>
            </a:solidFill>
            <a:prstDash val="sysDash"/>
            <a:round/>
            <a:headEnd type="triangle" w="med" len="med"/>
            <a:tailEnd/>
          </a:ln>
          <a:extLst>
            <a:ext uri="{909E8E84-426E-40DD-AFC4-6F175D3DCCD1}">
              <a14:hiddenFill xmlns:a14="http://schemas.microsoft.com/office/drawing/2010/main" xmlns="">
                <a:noFill/>
              </a14:hiddenFill>
            </a:ext>
          </a:extLst>
        </p:spPr>
      </p:cxnSp>
      <p:sp>
        <p:nvSpPr>
          <p:cNvPr id="61" name="Oval 4"/>
          <p:cNvSpPr>
            <a:spLocks noChangeArrowheads="1"/>
          </p:cNvSpPr>
          <p:nvPr/>
        </p:nvSpPr>
        <p:spPr bwMode="auto">
          <a:xfrm flipH="1">
            <a:off x="5100510" y="4724399"/>
            <a:ext cx="98553" cy="98425"/>
          </a:xfrm>
          <a:prstGeom prst="ellipse">
            <a:avLst/>
          </a:prstGeom>
          <a:solidFill>
            <a:srgbClr val="92D05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a:p>
        </p:txBody>
      </p:sp>
    </p:spTree>
    <p:extLst>
      <p:ext uri="{BB962C8B-B14F-4D97-AF65-F5344CB8AC3E}">
        <p14:creationId xmlns:p14="http://schemas.microsoft.com/office/powerpoint/2010/main" xmlns="" val="3469528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06400" y="508000"/>
            <a:ext cx="6169025" cy="554038"/>
          </a:xfrm>
        </p:spPr>
        <p:txBody>
          <a:bodyPr/>
          <a:lstStyle/>
          <a:p>
            <a:r>
              <a:rPr lang="en-GB" sz="4400" b="1" smtClean="0">
                <a:solidFill>
                  <a:srgbClr val="006600"/>
                </a:solidFill>
              </a:rPr>
              <a:t>BCS and e-Leadership</a:t>
            </a:r>
          </a:p>
        </p:txBody>
      </p:sp>
      <p:sp>
        <p:nvSpPr>
          <p:cNvPr id="4" name="Footer Placeholder 3"/>
          <p:cNvSpPr>
            <a:spLocks noGrp="1"/>
          </p:cNvSpPr>
          <p:nvPr>
            <p:ph type="ftr" sz="quarter" idx="4294967295"/>
          </p:nvPr>
        </p:nvSpPr>
        <p:spPr>
          <a:xfrm>
            <a:off x="6510338" y="6288088"/>
            <a:ext cx="2009775" cy="182562"/>
          </a:xfrm>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CD794FB7-21D2-4FA6-B34A-91D7AF2F37D5}" type="slidenum">
              <a:rPr lang="en-GB" smtClean="0"/>
              <a:pPr>
                <a:defRPr/>
              </a:pPr>
              <a:t>36</a:t>
            </a:fld>
            <a:endParaRPr lang="en-GB" dirty="0"/>
          </a:p>
        </p:txBody>
      </p:sp>
      <p:sp>
        <p:nvSpPr>
          <p:cNvPr id="10245" name="Content Placeholder 2"/>
          <p:cNvSpPr txBox="1">
            <a:spLocks/>
          </p:cNvSpPr>
          <p:nvPr/>
        </p:nvSpPr>
        <p:spPr bwMode="auto">
          <a:xfrm>
            <a:off x="330200" y="1381125"/>
            <a:ext cx="6832600" cy="47672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0" tIns="0" rIns="0" bIns="0"/>
          <a:lstStyle>
            <a:lvl1pPr marL="342900" indent="-342900">
              <a:defRPr sz="2400">
                <a:solidFill>
                  <a:schemeClr val="tx1"/>
                </a:solidFill>
                <a:latin typeface="Arial" charset="0"/>
                <a:ea typeface="ＭＳ Ｐゴシック" pitchFamily="34" charset="-128"/>
              </a:defRPr>
            </a:lvl1pPr>
            <a:lvl2pPr marL="504825" indent="-342900">
              <a:defRPr sz="2400">
                <a:solidFill>
                  <a:schemeClr val="tx1"/>
                </a:solidFill>
                <a:latin typeface="Arial" charset="0"/>
                <a:ea typeface="ＭＳ Ｐゴシック" pitchFamily="34" charset="-128"/>
              </a:defRPr>
            </a:lvl2pPr>
            <a:lvl3pPr marL="714375"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lvl="1">
              <a:spcAft>
                <a:spcPts val="1000"/>
              </a:spcAft>
              <a:buFont typeface="Arial" charset="0"/>
              <a:buChar char="•"/>
            </a:pPr>
            <a:r>
              <a:rPr lang="en-GB" b="1" dirty="0"/>
              <a:t>BCS led the development of one of the first skills frameworks, SFIA, recognising:</a:t>
            </a:r>
          </a:p>
          <a:p>
            <a:pPr lvl="2">
              <a:spcAft>
                <a:spcPts val="1000"/>
              </a:spcAft>
              <a:buFontTx/>
              <a:buChar char="–"/>
            </a:pPr>
            <a:r>
              <a:rPr lang="en-GB" b="1" dirty="0">
                <a:solidFill>
                  <a:srgbClr val="006941"/>
                </a:solidFill>
              </a:rPr>
              <a:t>The important of defining professional roles and responsibilities within the industry. </a:t>
            </a:r>
          </a:p>
          <a:p>
            <a:pPr lvl="2">
              <a:spcAft>
                <a:spcPts val="1000"/>
              </a:spcAft>
              <a:buFontTx/>
              <a:buChar char="–"/>
            </a:pPr>
            <a:r>
              <a:rPr lang="en-GB" b="1" dirty="0">
                <a:solidFill>
                  <a:srgbClr val="00B050"/>
                </a:solidFill>
              </a:rPr>
              <a:t>Promoting professionalism in the IT industry as a means of driving capability for both individuals and organisations to develop e-Leaders.</a:t>
            </a:r>
          </a:p>
          <a:p>
            <a:pPr lvl="2">
              <a:spcAft>
                <a:spcPts val="1000"/>
              </a:spcAft>
              <a:buFontTx/>
              <a:buChar char="–"/>
            </a:pPr>
            <a:r>
              <a:rPr lang="en-GB" b="1" dirty="0">
                <a:solidFill>
                  <a:srgbClr val="006941"/>
                </a:solidFill>
              </a:rPr>
              <a:t>Providing education to help people achieve higher levels of skills framework - Chartered IT Professional (CITP) </a:t>
            </a:r>
          </a:p>
        </p:txBody>
      </p:sp>
      <p:pic>
        <p:nvPicPr>
          <p:cNvPr id="11266" name="Picture 2" descr="http://www.imagesource.com/Doc/IS0/Media/TR16/1/d/e/a/IS099SZ1D.jpg"/>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6657974" y="1935956"/>
            <a:ext cx="2486025" cy="16573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79916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374775"/>
            <a:ext cx="8229600" cy="4819650"/>
          </a:xfrm>
        </p:spPr>
        <p:txBody>
          <a:bodyPr/>
          <a:lstStyle/>
          <a:p>
            <a:pPr>
              <a:spcAft>
                <a:spcPts val="1200"/>
              </a:spcAft>
            </a:pPr>
            <a:endParaRPr lang="en-GB" sz="2400" b="1" dirty="0">
              <a:solidFill>
                <a:srgbClr val="00B050"/>
              </a:solidFill>
              <a:latin typeface="Arial" charset="0"/>
              <a:ea typeface="MS PGothic" charset="0"/>
              <a:cs typeface="Arial" charset="0"/>
            </a:endParaRPr>
          </a:p>
          <a:p>
            <a:pPr>
              <a:spcAft>
                <a:spcPts val="1200"/>
              </a:spcAft>
            </a:pPr>
            <a:endParaRPr lang="en-GB" sz="2000" dirty="0">
              <a:latin typeface="Arial" charset="0"/>
              <a:ea typeface="MS PGothic" charset="0"/>
              <a:cs typeface="Arial" charset="0"/>
            </a:endParaRPr>
          </a:p>
          <a:p>
            <a:pPr>
              <a:spcAft>
                <a:spcPts val="1200"/>
              </a:spcAft>
            </a:pPr>
            <a:endParaRPr lang="en-GB" sz="2000" dirty="0">
              <a:latin typeface="Arial" charset="0"/>
              <a:ea typeface="MS PGothic" charset="0"/>
            </a:endParaRPr>
          </a:p>
          <a:p>
            <a:pPr>
              <a:spcAft>
                <a:spcPts val="1200"/>
              </a:spcAft>
            </a:pPr>
            <a:endParaRPr lang="en-GB" sz="2000" b="1" dirty="0">
              <a:latin typeface="Arial" charset="0"/>
              <a:ea typeface="MS PGothic" charset="0"/>
            </a:endParaRPr>
          </a:p>
        </p:txBody>
      </p:sp>
      <p:sp>
        <p:nvSpPr>
          <p:cNvPr id="53250" name="Slide Number Placeholder 3"/>
          <p:cNvSpPr>
            <a:spLocks noGrp="1"/>
          </p:cNvSpPr>
          <p:nvPr>
            <p:ph type="sldNum" sz="quarter" idx="12"/>
          </p:nvPr>
        </p:nvSpPr>
        <p:spPr>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t" anchorCtr="0"/>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l" eaLnBrk="1" hangingPunct="1"/>
            <a:fld id="{FFF881B6-62EE-7547-AB82-E44A29D9B5E6}" type="slidenum">
              <a:rPr lang="en-GB" b="0">
                <a:latin typeface="Calibri" charset="0"/>
              </a:rPr>
              <a:pPr algn="l" eaLnBrk="1" hangingPunct="1"/>
              <a:t>37</a:t>
            </a:fld>
            <a:endParaRPr lang="en-GB" b="0">
              <a:latin typeface="Calibri" charset="0"/>
            </a:endParaRPr>
          </a:p>
        </p:txBody>
      </p:sp>
      <p:sp>
        <p:nvSpPr>
          <p:cNvPr id="53251" name="Title 1"/>
          <p:cNvSpPr>
            <a:spLocks noGrp="1"/>
          </p:cNvSpPr>
          <p:nvPr>
            <p:ph type="title"/>
          </p:nvPr>
        </p:nvSpPr>
        <p:spPr>
          <a:xfrm>
            <a:off x="406400" y="508000"/>
            <a:ext cx="7132638" cy="665163"/>
          </a:xfrm>
        </p:spPr>
        <p:txBody>
          <a:bodyPr/>
          <a:lstStyle/>
          <a:p>
            <a:r>
              <a:rPr lang="en-GB" sz="3200" b="1" dirty="0" smtClean="0">
                <a:latin typeface="Arial" charset="0"/>
                <a:ea typeface="MS PGothic" charset="0"/>
                <a:cs typeface="Arial" charset="0"/>
              </a:rPr>
              <a:t>Competence Frameworks</a:t>
            </a:r>
            <a:r>
              <a:rPr lang="en-GB" sz="3200" b="1" dirty="0">
                <a:latin typeface="Arial" charset="0"/>
                <a:ea typeface="MS PGothic" charset="0"/>
              </a:rPr>
              <a:t/>
            </a:r>
            <a:br>
              <a:rPr lang="en-GB" sz="3200" b="1" dirty="0">
                <a:latin typeface="Arial" charset="0"/>
                <a:ea typeface="MS PGothic" charset="0"/>
              </a:rPr>
            </a:br>
            <a:endParaRPr lang="en-GB" sz="3200" b="1" dirty="0">
              <a:latin typeface="Arial" charset="0"/>
              <a:ea typeface="MS PGothic" charset="0"/>
            </a:endParaRPr>
          </a:p>
        </p:txBody>
      </p:sp>
      <p:sp>
        <p:nvSpPr>
          <p:cNvPr id="6" name="Content Placeholder 2"/>
          <p:cNvSpPr txBox="1">
            <a:spLocks/>
          </p:cNvSpPr>
          <p:nvPr/>
        </p:nvSpPr>
        <p:spPr bwMode="auto">
          <a:xfrm>
            <a:off x="406400" y="1354667"/>
            <a:ext cx="8432800" cy="49921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161925" indent="-161925" algn="l" rtl="0" eaLnBrk="0" fontAlgn="base" hangingPunct="0">
              <a:spcBef>
                <a:spcPct val="0"/>
              </a:spcBef>
              <a:spcAft>
                <a:spcPct val="40000"/>
              </a:spcAft>
              <a:buSzPct val="90000"/>
              <a:buFont typeface="Times" charset="0"/>
              <a:buChar char="•"/>
              <a:defRPr sz="1600">
                <a:solidFill>
                  <a:schemeClr val="tx1"/>
                </a:solidFill>
                <a:latin typeface="+mn-lt"/>
                <a:ea typeface="MS PGothic" pitchFamily="34" charset="-128"/>
                <a:cs typeface="MS PGothic" charset="0"/>
              </a:defRPr>
            </a:lvl1pPr>
            <a:lvl2pPr marL="371475" indent="-207963"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2pPr>
            <a:lvl3pPr marL="539750" indent="-166688"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3pPr>
            <a:lvl4pPr marL="744538" indent="-2032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4pPr>
            <a:lvl5pPr marL="898525" indent="-152400" algn="l" rtl="0" eaLnBrk="0" fontAlgn="base" hangingPunct="0">
              <a:spcBef>
                <a:spcPct val="0"/>
              </a:spcBef>
              <a:spcAft>
                <a:spcPct val="40000"/>
              </a:spcAft>
              <a:buChar char="-"/>
              <a:defRPr sz="1600">
                <a:solidFill>
                  <a:schemeClr val="tx1"/>
                </a:solidFill>
                <a:latin typeface="+mn-lt"/>
                <a:ea typeface="MS PGothic" pitchFamily="34" charset="-128"/>
                <a:cs typeface="MS PGothic" charset="0"/>
              </a:defRPr>
            </a:lvl5pPr>
            <a:lvl6pPr marL="1355725" indent="-152400" algn="l" rtl="0" eaLnBrk="0" fontAlgn="base" hangingPunct="0">
              <a:spcBef>
                <a:spcPct val="0"/>
              </a:spcBef>
              <a:spcAft>
                <a:spcPct val="40000"/>
              </a:spcAft>
              <a:buChar char="-"/>
              <a:defRPr sz="1600">
                <a:solidFill>
                  <a:schemeClr val="tx1"/>
                </a:solidFill>
                <a:latin typeface="+mn-lt"/>
                <a:ea typeface="+mn-ea"/>
              </a:defRPr>
            </a:lvl6pPr>
            <a:lvl7pPr marL="1812925" indent="-152400" algn="l" rtl="0" eaLnBrk="0" fontAlgn="base" hangingPunct="0">
              <a:spcBef>
                <a:spcPct val="0"/>
              </a:spcBef>
              <a:spcAft>
                <a:spcPct val="40000"/>
              </a:spcAft>
              <a:buChar char="-"/>
              <a:defRPr sz="1600">
                <a:solidFill>
                  <a:schemeClr val="tx1"/>
                </a:solidFill>
                <a:latin typeface="+mn-lt"/>
                <a:ea typeface="+mn-ea"/>
              </a:defRPr>
            </a:lvl7pPr>
            <a:lvl8pPr marL="2270125" indent="-152400" algn="l" rtl="0" eaLnBrk="0" fontAlgn="base" hangingPunct="0">
              <a:spcBef>
                <a:spcPct val="0"/>
              </a:spcBef>
              <a:spcAft>
                <a:spcPct val="40000"/>
              </a:spcAft>
              <a:buChar char="-"/>
              <a:defRPr sz="1600">
                <a:solidFill>
                  <a:schemeClr val="tx1"/>
                </a:solidFill>
                <a:latin typeface="+mn-lt"/>
                <a:ea typeface="+mn-ea"/>
              </a:defRPr>
            </a:lvl8pPr>
            <a:lvl9pPr marL="2727325" indent="-152400" algn="l" rtl="0" eaLnBrk="0" fontAlgn="base" hangingPunct="0">
              <a:spcBef>
                <a:spcPct val="0"/>
              </a:spcBef>
              <a:spcAft>
                <a:spcPct val="40000"/>
              </a:spcAft>
              <a:buChar char="-"/>
              <a:defRPr sz="1600">
                <a:solidFill>
                  <a:schemeClr val="tx1"/>
                </a:solidFill>
                <a:latin typeface="+mn-lt"/>
                <a:ea typeface="+mn-ea"/>
              </a:defRPr>
            </a:lvl9pPr>
          </a:lstStyle>
          <a:p>
            <a:pPr>
              <a:spcAft>
                <a:spcPts val="1800"/>
              </a:spcAft>
            </a:pPr>
            <a:r>
              <a:rPr lang="en-GB" sz="2400" u="sng" dirty="0">
                <a:hlinkClick r:id="rId3"/>
              </a:rPr>
              <a:t>Skills Framework for the Information Age</a:t>
            </a:r>
            <a:r>
              <a:rPr lang="en-GB" sz="2400" dirty="0"/>
              <a:t> (SFIA) – SFIA Foundation (UK) – used in over 100 countries</a:t>
            </a:r>
          </a:p>
          <a:p>
            <a:pPr lvl="0">
              <a:spcAft>
                <a:spcPts val="1800"/>
              </a:spcAft>
            </a:pPr>
            <a:r>
              <a:rPr lang="en-GB" sz="2400" u="sng" dirty="0" smtClean="0">
                <a:hlinkClick r:id="rId4"/>
              </a:rPr>
              <a:t>European </a:t>
            </a:r>
            <a:r>
              <a:rPr lang="en-GB" sz="2400" u="sng" dirty="0">
                <a:hlinkClick r:id="rId4"/>
              </a:rPr>
              <a:t>e-Competence Framework</a:t>
            </a:r>
            <a:r>
              <a:rPr lang="en-GB" sz="2400" dirty="0"/>
              <a:t> (e-CF) – CEN (European Standardisation Committee) ICT Skills Workshop</a:t>
            </a:r>
          </a:p>
          <a:p>
            <a:pPr lvl="0">
              <a:spcAft>
                <a:spcPts val="1800"/>
              </a:spcAft>
            </a:pPr>
            <a:r>
              <a:rPr lang="en-GB" sz="2400" u="sng" dirty="0" smtClean="0">
                <a:hlinkClick r:id="rId5"/>
              </a:rPr>
              <a:t>Common </a:t>
            </a:r>
            <a:r>
              <a:rPr lang="en-GB" sz="2400" u="sng" dirty="0">
                <a:hlinkClick r:id="rId5"/>
              </a:rPr>
              <a:t>Career Skills Framework</a:t>
            </a:r>
            <a:r>
              <a:rPr lang="en-GB" sz="2400" dirty="0"/>
              <a:t> – IPA  (Japan)</a:t>
            </a:r>
          </a:p>
          <a:p>
            <a:pPr lvl="0">
              <a:spcAft>
                <a:spcPts val="1800"/>
              </a:spcAft>
            </a:pPr>
            <a:r>
              <a:rPr lang="en-GB" sz="2400" u="sng" dirty="0">
                <a:hlinkClick r:id="rId6"/>
              </a:rPr>
              <a:t>IT Competency Model</a:t>
            </a:r>
            <a:r>
              <a:rPr lang="en-GB" sz="2400" dirty="0"/>
              <a:t> – ETA/ODEP (US)</a:t>
            </a:r>
          </a:p>
          <a:p>
            <a:pPr lvl="0">
              <a:spcAft>
                <a:spcPts val="1800"/>
              </a:spcAft>
            </a:pPr>
            <a:r>
              <a:rPr lang="en-GB" sz="2400" u="sng" dirty="0">
                <a:hlinkClick r:id="rId7"/>
              </a:rPr>
              <a:t>Occupational Skills Framework (OSPM)</a:t>
            </a:r>
            <a:r>
              <a:rPr lang="en-GB" sz="2400" dirty="0"/>
              <a:t> – ICTC (Canada); </a:t>
            </a:r>
          </a:p>
          <a:p>
            <a:pPr lvl="0">
              <a:spcAft>
                <a:spcPts val="1800"/>
              </a:spcAft>
            </a:pPr>
            <a:r>
              <a:rPr lang="en-GB" sz="2400" u="sng" dirty="0">
                <a:solidFill>
                  <a:srgbClr val="92D050"/>
                </a:solidFill>
              </a:rPr>
              <a:t>National Curriculum and Competency Framework </a:t>
            </a:r>
            <a:r>
              <a:rPr lang="en-GB" sz="2400" dirty="0"/>
              <a:t>(under development) – e-Skills Institute (South Africa).</a:t>
            </a:r>
          </a:p>
          <a:p>
            <a:pPr>
              <a:spcAft>
                <a:spcPts val="1200"/>
              </a:spcAft>
            </a:pPr>
            <a:endParaRPr lang="en-GB" sz="4000" b="1" dirty="0" smtClean="0">
              <a:solidFill>
                <a:schemeClr val="tx1">
                  <a:lumMod val="75000"/>
                </a:schemeClr>
              </a:solidFill>
              <a:latin typeface="Arial" charset="0"/>
              <a:ea typeface="MS PGothic" charset="0"/>
              <a:cs typeface="Arial" charset="0"/>
            </a:endParaRPr>
          </a:p>
          <a:p>
            <a:pPr>
              <a:spcAft>
                <a:spcPts val="1200"/>
              </a:spcAft>
            </a:pPr>
            <a:endParaRPr lang="en-GB" sz="2400" b="1" dirty="0" smtClean="0">
              <a:solidFill>
                <a:srgbClr val="00B050"/>
              </a:solidFill>
              <a:latin typeface="Arial" charset="0"/>
              <a:ea typeface="MS PGothic" charset="0"/>
              <a:cs typeface="Arial" charset="0"/>
            </a:endParaRPr>
          </a:p>
          <a:p>
            <a:pPr>
              <a:spcAft>
                <a:spcPts val="1200"/>
              </a:spcAft>
            </a:pPr>
            <a:endParaRPr lang="en-GB" sz="2000" dirty="0" smtClean="0">
              <a:latin typeface="Arial" charset="0"/>
              <a:ea typeface="MS PGothic" charset="0"/>
              <a:cs typeface="Arial" charset="0"/>
            </a:endParaRPr>
          </a:p>
          <a:p>
            <a:pPr>
              <a:spcAft>
                <a:spcPts val="1200"/>
              </a:spcAft>
            </a:pPr>
            <a:endParaRPr lang="en-GB" sz="2000" dirty="0" smtClean="0">
              <a:latin typeface="Arial" charset="0"/>
              <a:ea typeface="MS PGothic" charset="0"/>
            </a:endParaRPr>
          </a:p>
          <a:p>
            <a:pPr>
              <a:spcAft>
                <a:spcPts val="1200"/>
              </a:spcAft>
            </a:pPr>
            <a:endParaRPr lang="en-GB" sz="2000" b="1" dirty="0">
              <a:latin typeface="Arial" charset="0"/>
              <a:ea typeface="MS PGothic" charset="0"/>
            </a:endParaRPr>
          </a:p>
        </p:txBody>
      </p:sp>
    </p:spTree>
    <p:extLst>
      <p:ext uri="{BB962C8B-B14F-4D97-AF65-F5344CB8AC3E}">
        <p14:creationId xmlns:p14="http://schemas.microsoft.com/office/powerpoint/2010/main" xmlns="" val="23172358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p:cNvSpPr>
            <a:spLocks noGrp="1"/>
          </p:cNvSpPr>
          <p:nvPr>
            <p:ph type="ftr" sz="quarter" idx="4294967295"/>
          </p:nvPr>
        </p:nvSpPr>
        <p:spPr bwMode="auto">
          <a:xfrm>
            <a:off x="6510338" y="6288088"/>
            <a:ext cx="2009775" cy="182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600" smtClean="0"/>
              <a:t>The IT Professional of the Future</a:t>
            </a:r>
          </a:p>
        </p:txBody>
      </p:sp>
      <p:sp>
        <p:nvSpPr>
          <p:cNvPr id="11267" name="Slide Number Placeholder 5"/>
          <p:cNvSpPr>
            <a:spLocks noGrp="1"/>
          </p:cNvSpPr>
          <p:nvPr>
            <p:ph type="sldNum" sz="quarter" idx="12"/>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9BD44FE7-3495-4542-862E-EB63489C9EEA}" type="slidenum">
              <a:rPr lang="en-GB" sz="600" smtClean="0"/>
              <a:pPr/>
              <a:t>38</a:t>
            </a:fld>
            <a:endParaRPr lang="en-GB" sz="600" smtClean="0"/>
          </a:p>
        </p:txBody>
      </p:sp>
      <p:sp>
        <p:nvSpPr>
          <p:cNvPr id="11268" name="Rectangle 6"/>
          <p:cNvSpPr>
            <a:spLocks noGrp="1" noChangeArrowheads="1"/>
          </p:cNvSpPr>
          <p:nvPr>
            <p:ph type="title"/>
          </p:nvPr>
        </p:nvSpPr>
        <p:spPr>
          <a:xfrm>
            <a:off x="406400" y="508000"/>
            <a:ext cx="5916613" cy="757238"/>
          </a:xfrm>
        </p:spPr>
        <p:txBody>
          <a:bodyPr/>
          <a:lstStyle/>
          <a:p>
            <a:pPr eaLnBrk="1" hangingPunct="1">
              <a:spcAft>
                <a:spcPct val="35000"/>
              </a:spcAft>
            </a:pPr>
            <a:r>
              <a:rPr lang="en-GB" sz="2800" b="1" dirty="0" smtClean="0"/>
              <a:t>e-Leadership - Best Practice and Next Practice</a:t>
            </a:r>
          </a:p>
        </p:txBody>
      </p:sp>
      <p:sp>
        <p:nvSpPr>
          <p:cNvPr id="11269" name="Rectangle 7"/>
          <p:cNvSpPr>
            <a:spLocks noGrp="1" noChangeArrowheads="1"/>
          </p:cNvSpPr>
          <p:nvPr>
            <p:ph type="body" idx="1"/>
          </p:nvPr>
        </p:nvSpPr>
        <p:spPr>
          <a:xfrm>
            <a:off x="142875" y="1320800"/>
            <a:ext cx="8543925" cy="2724150"/>
          </a:xfrm>
        </p:spPr>
        <p:txBody>
          <a:bodyPr/>
          <a:lstStyle/>
          <a:p>
            <a:pPr marL="0" indent="0" algn="ctr" eaLnBrk="1" hangingPunct="1">
              <a:spcAft>
                <a:spcPts val="1200"/>
              </a:spcAft>
              <a:buFont typeface="Times" pitchFamily="1" charset="0"/>
              <a:buNone/>
            </a:pPr>
            <a:r>
              <a:rPr lang="en-GB" sz="2600" b="1" smtClean="0">
                <a:solidFill>
                  <a:srgbClr val="00B050"/>
                </a:solidFill>
              </a:rPr>
              <a:t>Best Practice - </a:t>
            </a:r>
            <a:r>
              <a:rPr lang="en-GB" sz="2600" b="1" smtClean="0"/>
              <a:t>doing today’s stuff best</a:t>
            </a:r>
          </a:p>
          <a:p>
            <a:pPr marL="0" indent="0" algn="ctr" eaLnBrk="1" hangingPunct="1">
              <a:spcAft>
                <a:spcPts val="1200"/>
              </a:spcAft>
              <a:buFont typeface="Times" pitchFamily="1" charset="0"/>
              <a:buNone/>
            </a:pPr>
            <a:r>
              <a:rPr lang="en-GB" sz="2600" b="1" smtClean="0">
                <a:solidFill>
                  <a:srgbClr val="00B050"/>
                </a:solidFill>
              </a:rPr>
              <a:t>Next Practice</a:t>
            </a:r>
            <a:r>
              <a:rPr lang="en-GB" sz="2600" b="1" smtClean="0"/>
              <a:t> is doing tomorrows stuff first. </a:t>
            </a:r>
          </a:p>
          <a:p>
            <a:pPr marL="0" indent="0" algn="ctr" eaLnBrk="1" hangingPunct="1">
              <a:spcAft>
                <a:spcPts val="1200"/>
              </a:spcAft>
              <a:buFont typeface="Times" pitchFamily="1" charset="0"/>
              <a:buNone/>
            </a:pPr>
            <a:r>
              <a:rPr lang="en-GB" sz="2600" b="1" smtClean="0"/>
              <a:t>You must exploit IT and technology skills to </a:t>
            </a:r>
            <a:r>
              <a:rPr lang="en-GB" sz="2600" b="1" smtClean="0">
                <a:solidFill>
                  <a:srgbClr val="00B050"/>
                </a:solidFill>
              </a:rPr>
              <a:t>disrupt</a:t>
            </a:r>
            <a:r>
              <a:rPr lang="en-GB" sz="2600" b="1" smtClean="0"/>
              <a:t> your own market.</a:t>
            </a:r>
          </a:p>
          <a:p>
            <a:pPr marL="0" indent="0" algn="ctr" eaLnBrk="1" hangingPunct="1">
              <a:spcAft>
                <a:spcPct val="35000"/>
              </a:spcAft>
              <a:buFont typeface="Times" pitchFamily="1" charset="0"/>
              <a:buNone/>
            </a:pPr>
            <a:endParaRPr lang="en-GB" sz="2400" smtClean="0"/>
          </a:p>
          <a:p>
            <a:pPr marL="0" indent="0" algn="ctr" eaLnBrk="1" hangingPunct="1">
              <a:spcAft>
                <a:spcPct val="35000"/>
              </a:spcAft>
              <a:buFont typeface="Times" pitchFamily="1" charset="0"/>
              <a:buNone/>
            </a:pPr>
            <a:r>
              <a:rPr lang="en-GB" sz="2400" smtClean="0"/>
              <a:t>	</a:t>
            </a:r>
            <a:endParaRPr lang="en-GB" sz="3600" smtClean="0"/>
          </a:p>
          <a:p>
            <a:pPr marL="0" indent="0" eaLnBrk="1" hangingPunct="1">
              <a:spcAft>
                <a:spcPct val="35000"/>
              </a:spcAft>
              <a:buFont typeface="Times" pitchFamily="1" charset="0"/>
              <a:buNone/>
            </a:pPr>
            <a:endParaRPr lang="en-GB" sz="2400" smtClean="0"/>
          </a:p>
        </p:txBody>
      </p:sp>
      <p:sp>
        <p:nvSpPr>
          <p:cNvPr id="11270" name="Rectangle 7"/>
          <p:cNvSpPr txBox="1">
            <a:spLocks noChangeArrowheads="1"/>
          </p:cNvSpPr>
          <p:nvPr/>
        </p:nvSpPr>
        <p:spPr bwMode="auto">
          <a:xfrm>
            <a:off x="149225" y="3394075"/>
            <a:ext cx="3041650" cy="28241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0" tIns="0" rIns="0" bIns="0"/>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spcAft>
                <a:spcPct val="35000"/>
              </a:spcAft>
              <a:buSzPct val="90000"/>
              <a:buFont typeface="Times" pitchFamily="1" charset="0"/>
              <a:buNone/>
            </a:pPr>
            <a:r>
              <a:rPr lang="en-GB" sz="2500" b="1" dirty="0">
                <a:solidFill>
                  <a:srgbClr val="006941"/>
                </a:solidFill>
              </a:rPr>
              <a:t>The challenge is to have the capability and insight to disrupt your organisation before someone does it for you. </a:t>
            </a:r>
          </a:p>
        </p:txBody>
      </p:sp>
      <p:pic>
        <p:nvPicPr>
          <p:cNvPr id="11271" name="Picture 1" descr="disrupt-or-die.jpg"/>
          <p:cNvPicPr>
            <a:picLocks noChangeAspect="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3446493" y="3354388"/>
            <a:ext cx="5697507" cy="3385079"/>
          </a:xfrm>
          <a:prstGeom prst="rect">
            <a:avLst/>
          </a:prstGeom>
          <a:noFill/>
          <a:ln>
            <a:noFill/>
          </a:ln>
          <a:extLst>
            <a:ext uri="{909E8E84-426E-40DD-AFC4-6F175D3DCCD1}">
              <a14:hiddenFill xmlns:a14="http://schemas.microsoft.com/office/drawing/2010/main" xmlns="">
                <a:solidFill>
                  <a:srgbClr val="FFFFFF">
                    <a:alpha val="98038"/>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861310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cSld>
  <p:clrMapOvr>
    <a:masterClrMapping/>
  </p:clrMapOvr>
  <p:transition spd="slow">
    <p:wipe dir="d"/>
  </p:transition>
</p:sld>
</file>

<file path=ppt/theme/theme1.xml><?xml version="1.0" encoding="utf-8"?>
<a:theme xmlns:a="http://schemas.openxmlformats.org/drawingml/2006/main" name="Steria Group Blue">
  <a:themeElements>
    <a:clrScheme name="Steria Group Blue 1">
      <a:dk1>
        <a:srgbClr val="494A4B"/>
      </a:dk1>
      <a:lt1>
        <a:srgbClr val="FFFFFF"/>
      </a:lt1>
      <a:dk2>
        <a:srgbClr val="0083A9"/>
      </a:dk2>
      <a:lt2>
        <a:srgbClr val="8B8D8E"/>
      </a:lt2>
      <a:accent1>
        <a:srgbClr val="00338D"/>
      </a:accent1>
      <a:accent2>
        <a:srgbClr val="70B800"/>
      </a:accent2>
      <a:accent3>
        <a:srgbClr val="FFFFFF"/>
      </a:accent3>
      <a:accent4>
        <a:srgbClr val="3D3E3F"/>
      </a:accent4>
      <a:accent5>
        <a:srgbClr val="AAADC5"/>
      </a:accent5>
      <a:accent6>
        <a:srgbClr val="65A600"/>
      </a:accent6>
      <a:hlink>
        <a:srgbClr val="0083A9"/>
      </a:hlink>
      <a:folHlink>
        <a:srgbClr val="00338D"/>
      </a:folHlink>
    </a:clrScheme>
    <a:fontScheme name="Steria Group Blu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ea typeface="ＭＳ Ｐゴシック" pitchFamily="34" charset="-128"/>
          </a:defRPr>
        </a:defPPr>
      </a:lstStyle>
    </a:lnDef>
  </a:objectDefaults>
  <a:extraClrSchemeLst>
    <a:extraClrScheme>
      <a:clrScheme name="Steria Group Blue 1">
        <a:dk1>
          <a:srgbClr val="494A4B"/>
        </a:dk1>
        <a:lt1>
          <a:srgbClr val="FFFFFF"/>
        </a:lt1>
        <a:dk2>
          <a:srgbClr val="0083A9"/>
        </a:dk2>
        <a:lt2>
          <a:srgbClr val="8B8D8E"/>
        </a:lt2>
        <a:accent1>
          <a:srgbClr val="00338D"/>
        </a:accent1>
        <a:accent2>
          <a:srgbClr val="70B800"/>
        </a:accent2>
        <a:accent3>
          <a:srgbClr val="FFFFFF"/>
        </a:accent3>
        <a:accent4>
          <a:srgbClr val="3D3E3F"/>
        </a:accent4>
        <a:accent5>
          <a:srgbClr val="AAADC5"/>
        </a:accent5>
        <a:accent6>
          <a:srgbClr val="65A600"/>
        </a:accent6>
        <a:hlink>
          <a:srgbClr val="0083A9"/>
        </a:hlink>
        <a:folHlink>
          <a:srgbClr val="00338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eria Group Blue">
  <a:themeElements>
    <a:clrScheme name="1_Steria Group Blue 1">
      <a:dk1>
        <a:srgbClr val="494A4B"/>
      </a:dk1>
      <a:lt1>
        <a:srgbClr val="FFFFFF"/>
      </a:lt1>
      <a:dk2>
        <a:srgbClr val="0083A9"/>
      </a:dk2>
      <a:lt2>
        <a:srgbClr val="8B8D8E"/>
      </a:lt2>
      <a:accent1>
        <a:srgbClr val="00338D"/>
      </a:accent1>
      <a:accent2>
        <a:srgbClr val="70B800"/>
      </a:accent2>
      <a:accent3>
        <a:srgbClr val="FFFFFF"/>
      </a:accent3>
      <a:accent4>
        <a:srgbClr val="3D3E3F"/>
      </a:accent4>
      <a:accent5>
        <a:srgbClr val="AAADC5"/>
      </a:accent5>
      <a:accent6>
        <a:srgbClr val="65A600"/>
      </a:accent6>
      <a:hlink>
        <a:srgbClr val="0083A9"/>
      </a:hlink>
      <a:folHlink>
        <a:srgbClr val="00338D"/>
      </a:folHlink>
    </a:clrScheme>
    <a:fontScheme name="1_Steria Group Blu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pitchFamily="34" charset="0"/>
            <a:ea typeface="ＭＳ Ｐゴシック" pitchFamily="34" charset="-128"/>
          </a:defRPr>
        </a:defPPr>
      </a:lstStyle>
    </a:lnDef>
  </a:objectDefaults>
  <a:extraClrSchemeLst>
    <a:extraClrScheme>
      <a:clrScheme name="1_Steria Group Blue 1">
        <a:dk1>
          <a:srgbClr val="494A4B"/>
        </a:dk1>
        <a:lt1>
          <a:srgbClr val="FFFFFF"/>
        </a:lt1>
        <a:dk2>
          <a:srgbClr val="0083A9"/>
        </a:dk2>
        <a:lt2>
          <a:srgbClr val="8B8D8E"/>
        </a:lt2>
        <a:accent1>
          <a:srgbClr val="00338D"/>
        </a:accent1>
        <a:accent2>
          <a:srgbClr val="70B800"/>
        </a:accent2>
        <a:accent3>
          <a:srgbClr val="FFFFFF"/>
        </a:accent3>
        <a:accent4>
          <a:srgbClr val="3D3E3F"/>
        </a:accent4>
        <a:accent5>
          <a:srgbClr val="AAADC5"/>
        </a:accent5>
        <a:accent6>
          <a:srgbClr val="65A600"/>
        </a:accent6>
        <a:hlink>
          <a:srgbClr val="0083A9"/>
        </a:hlink>
        <a:folHlink>
          <a:srgbClr val="00338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2_BCS POWER POINT TEMPLATE">
  <a:themeElements>
    <a:clrScheme name="22_BCS POWER POINT TEMPLATE 4">
      <a:dk1>
        <a:srgbClr val="464748"/>
      </a:dk1>
      <a:lt1>
        <a:srgbClr val="FFFFFF"/>
      </a:lt1>
      <a:dk2>
        <a:srgbClr val="006941"/>
      </a:dk2>
      <a:lt2>
        <a:srgbClr val="9A996E"/>
      </a:lt2>
      <a:accent1>
        <a:srgbClr val="45A168"/>
      </a:accent1>
      <a:accent2>
        <a:srgbClr val="007A87"/>
      </a:accent2>
      <a:accent3>
        <a:srgbClr val="FFFFFF"/>
      </a:accent3>
      <a:accent4>
        <a:srgbClr val="3A3B3C"/>
      </a:accent4>
      <a:accent5>
        <a:srgbClr val="B0CDB9"/>
      </a:accent5>
      <a:accent6>
        <a:srgbClr val="006E7A"/>
      </a:accent6>
      <a:hlink>
        <a:srgbClr val="55A618"/>
      </a:hlink>
      <a:folHlink>
        <a:srgbClr val="BED600"/>
      </a:folHlink>
    </a:clrScheme>
    <a:fontScheme name="22_BCS POWER POINT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2_BCS POWER 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2_BCS POWER POINT TEMPLATE 2">
        <a:dk1>
          <a:srgbClr val="464748"/>
        </a:dk1>
        <a:lt1>
          <a:srgbClr val="FFFFFF"/>
        </a:lt1>
        <a:dk2>
          <a:srgbClr val="006941"/>
        </a:dk2>
        <a:lt2>
          <a:srgbClr val="9A996E"/>
        </a:lt2>
        <a:accent1>
          <a:srgbClr val="241773"/>
        </a:accent1>
        <a:accent2>
          <a:srgbClr val="007A87"/>
        </a:accent2>
        <a:accent3>
          <a:srgbClr val="FFFFFF"/>
        </a:accent3>
        <a:accent4>
          <a:srgbClr val="3A3B3C"/>
        </a:accent4>
        <a:accent5>
          <a:srgbClr val="ACABBC"/>
        </a:accent5>
        <a:accent6>
          <a:srgbClr val="006E7A"/>
        </a:accent6>
        <a:hlink>
          <a:srgbClr val="55A618"/>
        </a:hlink>
        <a:folHlink>
          <a:srgbClr val="BED600"/>
        </a:folHlink>
      </a:clrScheme>
      <a:clrMap bg1="lt1" tx1="dk1" bg2="lt2" tx2="dk2" accent1="accent1" accent2="accent2" accent3="accent3" accent4="accent4" accent5="accent5" accent6="accent6" hlink="hlink" folHlink="folHlink"/>
    </a:extraClrScheme>
    <a:extraClrScheme>
      <a:clrScheme name="22_BCS POWER POINT TEMPLATE 3">
        <a:dk1>
          <a:srgbClr val="464748"/>
        </a:dk1>
        <a:lt1>
          <a:srgbClr val="FFFFFF"/>
        </a:lt1>
        <a:dk2>
          <a:srgbClr val="006941"/>
        </a:dk2>
        <a:lt2>
          <a:srgbClr val="9A996E"/>
        </a:lt2>
        <a:accent1>
          <a:srgbClr val="356624"/>
        </a:accent1>
        <a:accent2>
          <a:srgbClr val="007A87"/>
        </a:accent2>
        <a:accent3>
          <a:srgbClr val="FFFFFF"/>
        </a:accent3>
        <a:accent4>
          <a:srgbClr val="3A3B3C"/>
        </a:accent4>
        <a:accent5>
          <a:srgbClr val="AEB8AC"/>
        </a:accent5>
        <a:accent6>
          <a:srgbClr val="006E7A"/>
        </a:accent6>
        <a:hlink>
          <a:srgbClr val="55A618"/>
        </a:hlink>
        <a:folHlink>
          <a:srgbClr val="BED600"/>
        </a:folHlink>
      </a:clrScheme>
      <a:clrMap bg1="lt1" tx1="dk1" bg2="lt2" tx2="dk2" accent1="accent1" accent2="accent2" accent3="accent3" accent4="accent4" accent5="accent5" accent6="accent6" hlink="hlink" folHlink="folHlink"/>
    </a:extraClrScheme>
    <a:extraClrScheme>
      <a:clrScheme name="22_BCS POWER POINT TEMPLATE 4">
        <a:dk1>
          <a:srgbClr val="464748"/>
        </a:dk1>
        <a:lt1>
          <a:srgbClr val="FFFFFF"/>
        </a:lt1>
        <a:dk2>
          <a:srgbClr val="006941"/>
        </a:dk2>
        <a:lt2>
          <a:srgbClr val="9A996E"/>
        </a:lt2>
        <a:accent1>
          <a:srgbClr val="45A168"/>
        </a:accent1>
        <a:accent2>
          <a:srgbClr val="007A87"/>
        </a:accent2>
        <a:accent3>
          <a:srgbClr val="FFFFFF"/>
        </a:accent3>
        <a:accent4>
          <a:srgbClr val="3A3B3C"/>
        </a:accent4>
        <a:accent5>
          <a:srgbClr val="B0CDB9"/>
        </a:accent5>
        <a:accent6>
          <a:srgbClr val="006E7A"/>
        </a:accent6>
        <a:hlink>
          <a:srgbClr val="55A618"/>
        </a:hlink>
        <a:folHlink>
          <a:srgbClr val="BED6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3_BCS POWER POINT TEMPLATE">
  <a:themeElements>
    <a:clrScheme name="23_BCS POWER POINT TEMPLATE 4">
      <a:dk1>
        <a:srgbClr val="464748"/>
      </a:dk1>
      <a:lt1>
        <a:srgbClr val="FFFFFF"/>
      </a:lt1>
      <a:dk2>
        <a:srgbClr val="006941"/>
      </a:dk2>
      <a:lt2>
        <a:srgbClr val="9A996E"/>
      </a:lt2>
      <a:accent1>
        <a:srgbClr val="45A168"/>
      </a:accent1>
      <a:accent2>
        <a:srgbClr val="007A87"/>
      </a:accent2>
      <a:accent3>
        <a:srgbClr val="FFFFFF"/>
      </a:accent3>
      <a:accent4>
        <a:srgbClr val="3A3B3C"/>
      </a:accent4>
      <a:accent5>
        <a:srgbClr val="B0CDB9"/>
      </a:accent5>
      <a:accent6>
        <a:srgbClr val="006E7A"/>
      </a:accent6>
      <a:hlink>
        <a:srgbClr val="55A618"/>
      </a:hlink>
      <a:folHlink>
        <a:srgbClr val="BED600"/>
      </a:folHlink>
    </a:clrScheme>
    <a:fontScheme name="23_BCS POWER POINT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3_BCS POWER 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3_BCS POWER POINT TEMPLATE 2">
        <a:dk1>
          <a:srgbClr val="464748"/>
        </a:dk1>
        <a:lt1>
          <a:srgbClr val="FFFFFF"/>
        </a:lt1>
        <a:dk2>
          <a:srgbClr val="006941"/>
        </a:dk2>
        <a:lt2>
          <a:srgbClr val="9A996E"/>
        </a:lt2>
        <a:accent1>
          <a:srgbClr val="241773"/>
        </a:accent1>
        <a:accent2>
          <a:srgbClr val="007A87"/>
        </a:accent2>
        <a:accent3>
          <a:srgbClr val="FFFFFF"/>
        </a:accent3>
        <a:accent4>
          <a:srgbClr val="3A3B3C"/>
        </a:accent4>
        <a:accent5>
          <a:srgbClr val="ACABBC"/>
        </a:accent5>
        <a:accent6>
          <a:srgbClr val="006E7A"/>
        </a:accent6>
        <a:hlink>
          <a:srgbClr val="55A618"/>
        </a:hlink>
        <a:folHlink>
          <a:srgbClr val="BED600"/>
        </a:folHlink>
      </a:clrScheme>
      <a:clrMap bg1="lt1" tx1="dk1" bg2="lt2" tx2="dk2" accent1="accent1" accent2="accent2" accent3="accent3" accent4="accent4" accent5="accent5" accent6="accent6" hlink="hlink" folHlink="folHlink"/>
    </a:extraClrScheme>
    <a:extraClrScheme>
      <a:clrScheme name="23_BCS POWER POINT TEMPLATE 3">
        <a:dk1>
          <a:srgbClr val="464748"/>
        </a:dk1>
        <a:lt1>
          <a:srgbClr val="FFFFFF"/>
        </a:lt1>
        <a:dk2>
          <a:srgbClr val="006941"/>
        </a:dk2>
        <a:lt2>
          <a:srgbClr val="9A996E"/>
        </a:lt2>
        <a:accent1>
          <a:srgbClr val="356624"/>
        </a:accent1>
        <a:accent2>
          <a:srgbClr val="007A87"/>
        </a:accent2>
        <a:accent3>
          <a:srgbClr val="FFFFFF"/>
        </a:accent3>
        <a:accent4>
          <a:srgbClr val="3A3B3C"/>
        </a:accent4>
        <a:accent5>
          <a:srgbClr val="AEB8AC"/>
        </a:accent5>
        <a:accent6>
          <a:srgbClr val="006E7A"/>
        </a:accent6>
        <a:hlink>
          <a:srgbClr val="55A618"/>
        </a:hlink>
        <a:folHlink>
          <a:srgbClr val="BED600"/>
        </a:folHlink>
      </a:clrScheme>
      <a:clrMap bg1="lt1" tx1="dk1" bg2="lt2" tx2="dk2" accent1="accent1" accent2="accent2" accent3="accent3" accent4="accent4" accent5="accent5" accent6="accent6" hlink="hlink" folHlink="folHlink"/>
    </a:extraClrScheme>
    <a:extraClrScheme>
      <a:clrScheme name="23_BCS POWER POINT TEMPLATE 4">
        <a:dk1>
          <a:srgbClr val="464748"/>
        </a:dk1>
        <a:lt1>
          <a:srgbClr val="FFFFFF"/>
        </a:lt1>
        <a:dk2>
          <a:srgbClr val="006941"/>
        </a:dk2>
        <a:lt2>
          <a:srgbClr val="9A996E"/>
        </a:lt2>
        <a:accent1>
          <a:srgbClr val="45A168"/>
        </a:accent1>
        <a:accent2>
          <a:srgbClr val="007A87"/>
        </a:accent2>
        <a:accent3>
          <a:srgbClr val="FFFFFF"/>
        </a:accent3>
        <a:accent4>
          <a:srgbClr val="3A3B3C"/>
        </a:accent4>
        <a:accent5>
          <a:srgbClr val="B0CDB9"/>
        </a:accent5>
        <a:accent6>
          <a:srgbClr val="006E7A"/>
        </a:accent6>
        <a:hlink>
          <a:srgbClr val="55A618"/>
        </a:hlink>
        <a:folHlink>
          <a:srgbClr val="BED6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BCS POWER POINT TEMPLATE</Template>
  <TotalTime>8746</TotalTime>
  <Words>2974</Words>
  <Application>Microsoft Office PowerPoint</Application>
  <PresentationFormat>On-screen Show (4:3)</PresentationFormat>
  <Paragraphs>469</Paragraphs>
  <Slides>52</Slides>
  <Notes>35</Notes>
  <HiddenSlides>0</HiddenSlides>
  <MMClips>0</MMClips>
  <ScaleCrop>false</ScaleCrop>
  <HeadingPairs>
    <vt:vector size="4" baseType="variant">
      <vt:variant>
        <vt:lpstr>Theme</vt:lpstr>
      </vt:variant>
      <vt:variant>
        <vt:i4>4</vt:i4>
      </vt:variant>
      <vt:variant>
        <vt:lpstr>Slide Titles</vt:lpstr>
      </vt:variant>
      <vt:variant>
        <vt:i4>52</vt:i4>
      </vt:variant>
    </vt:vector>
  </HeadingPairs>
  <TitlesOfParts>
    <vt:vector size="56" baseType="lpstr">
      <vt:lpstr>Steria Group Blue</vt:lpstr>
      <vt:lpstr>1_Steria Group Blue</vt:lpstr>
      <vt:lpstr>22_BCS POWER POINT TEMPLATE</vt:lpstr>
      <vt:lpstr>23_BCS POWER POINT TEMPLATE</vt:lpstr>
      <vt:lpstr>Harnessing the Potential of  IT Professionals for National Development</vt:lpstr>
      <vt:lpstr>Overview </vt:lpstr>
      <vt:lpstr>Acknowledgements</vt:lpstr>
      <vt:lpstr>Impact of technology   </vt:lpstr>
      <vt:lpstr>Every 60 seconds on the internet: (June 2011)</vt:lpstr>
      <vt:lpstr>Internet Bandwidth </vt:lpstr>
      <vt:lpstr>By 2020, the IT industry will be dominated by today’s new disruptive technologies…</vt:lpstr>
      <vt:lpstr>Additional Trends   </vt:lpstr>
      <vt:lpstr>Slide 9</vt:lpstr>
      <vt:lpstr>Trends - Mobile  </vt:lpstr>
      <vt:lpstr>Trends - Cloud  </vt:lpstr>
      <vt:lpstr>Trends - Cloud</vt:lpstr>
      <vt:lpstr>Cloud Workforce Skills  </vt:lpstr>
      <vt:lpstr>Trends – Big Data Analytics, Data Visualisation  </vt:lpstr>
      <vt:lpstr>Trends – Big Data Analytics, Data Visualisation  </vt:lpstr>
      <vt:lpstr>Big Data – how it is changing society  </vt:lpstr>
      <vt:lpstr>Big Brother? </vt:lpstr>
      <vt:lpstr>Trends – Internet of Things  </vt:lpstr>
      <vt:lpstr>Trends – Internet of Things  </vt:lpstr>
      <vt:lpstr>Trends – Future impact of IOT </vt:lpstr>
      <vt:lpstr>Trends – Social Tools and Technologies  </vt:lpstr>
      <vt:lpstr>3D / 4D Printing and Market Disruption</vt:lpstr>
      <vt:lpstr>3D / 4D Printing and Market Disruption</vt:lpstr>
      <vt:lpstr>An Indicative Roadmap of Technologies</vt:lpstr>
      <vt:lpstr>Challenges – Shadow IT  </vt:lpstr>
      <vt:lpstr>Challenges – Cyber Security  </vt:lpstr>
      <vt:lpstr>Challenges – Cyber Security  </vt:lpstr>
      <vt:lpstr>Workforce – skills shortage</vt:lpstr>
      <vt:lpstr>Demand: ICT Workforce Development in Europe 2012 – 2015 - 2020</vt:lpstr>
      <vt:lpstr>The IT Professional of the Future Profile and Behaviours </vt:lpstr>
      <vt:lpstr>e-Leadership   </vt:lpstr>
      <vt:lpstr>E-leadership skills consist of a T-shaped portfolio of skills,  representing 3 dimensions of expertise.</vt:lpstr>
      <vt:lpstr>BCS Purpose</vt:lpstr>
      <vt:lpstr>BCS - membership</vt:lpstr>
      <vt:lpstr>An international reach</vt:lpstr>
      <vt:lpstr>BCS and e-Leadership</vt:lpstr>
      <vt:lpstr>Competence Frameworks </vt:lpstr>
      <vt:lpstr>e-Leadership - Best Practice and Next Practice</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dmccaughey</dc:creator>
  <cp:lastModifiedBy>DOXA DIGITAL 2</cp:lastModifiedBy>
  <cp:revision>783</cp:revision>
  <cp:lastPrinted>2014-06-15T18:38:49Z</cp:lastPrinted>
  <dcterms:created xsi:type="dcterms:W3CDTF">2009-09-24T10:36:57Z</dcterms:created>
  <dcterms:modified xsi:type="dcterms:W3CDTF">2014-06-19T07:36:17Z</dcterms:modified>
</cp:coreProperties>
</file>