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60" r:id="rId5"/>
    <p:sldId id="263" r:id="rId6"/>
    <p:sldId id="288" r:id="rId7"/>
    <p:sldId id="289" r:id="rId8"/>
    <p:sldId id="272" r:id="rId9"/>
    <p:sldId id="293" r:id="rId10"/>
    <p:sldId id="266" r:id="rId11"/>
    <p:sldId id="295" r:id="rId12"/>
    <p:sldId id="300" r:id="rId13"/>
    <p:sldId id="298" r:id="rId14"/>
    <p:sldId id="301" r:id="rId15"/>
    <p:sldId id="302" r:id="rId16"/>
    <p:sldId id="299" r:id="rId17"/>
    <p:sldId id="303" r:id="rId18"/>
    <p:sldId id="286" r:id="rId19"/>
    <p:sldId id="290" r:id="rId2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00"/>
    <a:srgbClr val="00BBEE"/>
    <a:srgbClr val="003344"/>
    <a:srgbClr val="66AA44"/>
    <a:srgbClr val="BBBB00"/>
    <a:srgbClr val="FF0000"/>
    <a:srgbClr val="666666"/>
    <a:srgbClr val="FFDD00"/>
    <a:srgbClr val="99BEBE"/>
    <a:srgbClr val="BDC4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9926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-234" y="-96"/>
      </p:cViewPr>
      <p:guideLst>
        <p:guide orient="horz" pos="2945"/>
        <p:guide orient="horz" pos="4048"/>
        <p:guide orient="horz" pos="4017"/>
        <p:guide orient="horz" pos="2135"/>
        <p:guide pos="5478"/>
        <p:guide pos="154"/>
        <p:guide pos="2888"/>
        <p:guide pos="2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-128"/>
              </a:defRPr>
            </a:lvl1pPr>
          </a:lstStyle>
          <a:p>
            <a:pPr>
              <a:defRPr/>
            </a:pPr>
            <a:fld id="{5E4C7717-A413-48EB-9E74-9CC8DF624EC2}" type="datetime1">
              <a:rPr lang="en-US"/>
              <a:pPr>
                <a:defRPr/>
              </a:pPr>
              <a:t>6/18/2014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-128"/>
              </a:defRPr>
            </a:lvl1pPr>
          </a:lstStyle>
          <a:p>
            <a:pPr>
              <a:defRPr/>
            </a:pPr>
            <a:fld id="{311B6921-662F-4705-A734-0B75ECCE1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48507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-128"/>
              </a:defRPr>
            </a:lvl1pPr>
          </a:lstStyle>
          <a:p>
            <a:pPr>
              <a:defRPr/>
            </a:pPr>
            <a:fld id="{4612C19A-B064-4A02-B1DD-2674A5B33712}" type="datetime1">
              <a:rPr lang="en-US"/>
              <a:pPr>
                <a:defRPr/>
              </a:pPr>
              <a:t>6/18/2014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-128"/>
              </a:defRPr>
            </a:lvl1pPr>
          </a:lstStyle>
          <a:p>
            <a:pPr>
              <a:defRPr/>
            </a:pPr>
            <a:fld id="{2E57817C-C749-40AE-A5FD-F6A74744A7F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571976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105" charset="-128"/>
        <a:cs typeface="Geneva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10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10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_MG_9059.jpg"/>
          <p:cNvPicPr>
            <a:picLocks noChangeAspect="1"/>
          </p:cNvPicPr>
          <p:nvPr userDrawn="1"/>
        </p:nvPicPr>
        <p:blipFill>
          <a:blip r:embed="rId2" cstate="email">
            <a:lum bright="-20000"/>
          </a:blip>
          <a:stretch>
            <a:fillRect/>
          </a:stretch>
        </p:blipFill>
        <p:spPr>
          <a:xfrm>
            <a:off x="0" y="0"/>
            <a:ext cx="97155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3939" y="3437468"/>
            <a:ext cx="8242386" cy="1691640"/>
          </a:xfrm>
          <a:prstGeom prst="rect">
            <a:avLst/>
          </a:prstGeom>
        </p:spPr>
        <p:txBody>
          <a:bodyPr tIns="0" anchor="t" anchorCtr="0">
            <a:noAutofit/>
          </a:bodyPr>
          <a:lstStyle>
            <a:lvl1pPr algn="l">
              <a:lnSpc>
                <a:spcPts val="3900"/>
              </a:lnSpc>
              <a:defRPr sz="3600" b="0" spc="-100" baseline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3056" y="6258763"/>
            <a:ext cx="2523744" cy="151273"/>
          </a:xfrm>
          <a:prstGeom prst="rect">
            <a:avLst/>
          </a:prstGeom>
        </p:spPr>
      </p:pic>
      <p:grpSp>
        <p:nvGrpSpPr>
          <p:cNvPr id="5" name="Group 4"/>
          <p:cNvGrpSpPr/>
          <p:nvPr userDrawn="1"/>
        </p:nvGrpSpPr>
        <p:grpSpPr>
          <a:xfrm>
            <a:off x="5710092" y="3806774"/>
            <a:ext cx="3074395" cy="2060440"/>
            <a:chOff x="5701703" y="682760"/>
            <a:chExt cx="3074395" cy="2060440"/>
          </a:xfrm>
        </p:grpSpPr>
        <p:sp>
          <p:nvSpPr>
            <p:cNvPr id="6" name="Freeform 5"/>
            <p:cNvSpPr/>
            <p:nvPr/>
          </p:nvSpPr>
          <p:spPr>
            <a:xfrm>
              <a:off x="6164291" y="682760"/>
              <a:ext cx="2013677" cy="2060440"/>
            </a:xfrm>
            <a:custGeom>
              <a:avLst/>
              <a:gdLst>
                <a:gd name="connsiteX0" fmla="*/ 0 w 4457700"/>
                <a:gd name="connsiteY0" fmla="*/ 0 h 4552950"/>
                <a:gd name="connsiteX1" fmla="*/ 4457700 w 4457700"/>
                <a:gd name="connsiteY1" fmla="*/ 1828800 h 4552950"/>
                <a:gd name="connsiteX2" fmla="*/ 4457700 w 4457700"/>
                <a:gd name="connsiteY2" fmla="*/ 2743200 h 4552950"/>
                <a:gd name="connsiteX3" fmla="*/ 0 w 4457700"/>
                <a:gd name="connsiteY3" fmla="*/ 4552950 h 4552950"/>
                <a:gd name="connsiteX4" fmla="*/ 0 w 4457700"/>
                <a:gd name="connsiteY4" fmla="*/ 3543300 h 4552950"/>
                <a:gd name="connsiteX5" fmla="*/ 3282950 w 4457700"/>
                <a:gd name="connsiteY5" fmla="*/ 2286000 h 4552950"/>
                <a:gd name="connsiteX6" fmla="*/ 0 w 4457700"/>
                <a:gd name="connsiteY6" fmla="*/ 1016000 h 4552950"/>
                <a:gd name="connsiteX7" fmla="*/ 0 w 4457700"/>
                <a:gd name="connsiteY7" fmla="*/ 0 h 4552950"/>
                <a:gd name="connsiteX0" fmla="*/ 0 w 4457700"/>
                <a:gd name="connsiteY0" fmla="*/ 0 h 4552950"/>
                <a:gd name="connsiteX1" fmla="*/ 4457700 w 4457700"/>
                <a:gd name="connsiteY1" fmla="*/ 1824037 h 4552950"/>
                <a:gd name="connsiteX2" fmla="*/ 4457700 w 4457700"/>
                <a:gd name="connsiteY2" fmla="*/ 2743200 h 4552950"/>
                <a:gd name="connsiteX3" fmla="*/ 0 w 4457700"/>
                <a:gd name="connsiteY3" fmla="*/ 4552950 h 4552950"/>
                <a:gd name="connsiteX4" fmla="*/ 0 w 4457700"/>
                <a:gd name="connsiteY4" fmla="*/ 3543300 h 4552950"/>
                <a:gd name="connsiteX5" fmla="*/ 3282950 w 4457700"/>
                <a:gd name="connsiteY5" fmla="*/ 2286000 h 4552950"/>
                <a:gd name="connsiteX6" fmla="*/ 0 w 4457700"/>
                <a:gd name="connsiteY6" fmla="*/ 1016000 h 4552950"/>
                <a:gd name="connsiteX7" fmla="*/ 0 w 4457700"/>
                <a:gd name="connsiteY7" fmla="*/ 0 h 4552950"/>
                <a:gd name="connsiteX0" fmla="*/ 0 w 4457700"/>
                <a:gd name="connsiteY0" fmla="*/ 0 h 4552950"/>
                <a:gd name="connsiteX1" fmla="*/ 4457700 w 4457700"/>
                <a:gd name="connsiteY1" fmla="*/ 1816893 h 4552950"/>
                <a:gd name="connsiteX2" fmla="*/ 4457700 w 4457700"/>
                <a:gd name="connsiteY2" fmla="*/ 2743200 h 4552950"/>
                <a:gd name="connsiteX3" fmla="*/ 0 w 4457700"/>
                <a:gd name="connsiteY3" fmla="*/ 4552950 h 4552950"/>
                <a:gd name="connsiteX4" fmla="*/ 0 w 4457700"/>
                <a:gd name="connsiteY4" fmla="*/ 3543300 h 4552950"/>
                <a:gd name="connsiteX5" fmla="*/ 3282950 w 4457700"/>
                <a:gd name="connsiteY5" fmla="*/ 2286000 h 4552950"/>
                <a:gd name="connsiteX6" fmla="*/ 0 w 4457700"/>
                <a:gd name="connsiteY6" fmla="*/ 1016000 h 4552950"/>
                <a:gd name="connsiteX7" fmla="*/ 0 w 4457700"/>
                <a:gd name="connsiteY7" fmla="*/ 0 h 4552950"/>
                <a:gd name="connsiteX0" fmla="*/ 0 w 4462462"/>
                <a:gd name="connsiteY0" fmla="*/ 0 h 4552950"/>
                <a:gd name="connsiteX1" fmla="*/ 4462462 w 4462462"/>
                <a:gd name="connsiteY1" fmla="*/ 1819275 h 4552950"/>
                <a:gd name="connsiteX2" fmla="*/ 4457700 w 4462462"/>
                <a:gd name="connsiteY2" fmla="*/ 2743200 h 4552950"/>
                <a:gd name="connsiteX3" fmla="*/ 0 w 4462462"/>
                <a:gd name="connsiteY3" fmla="*/ 4552950 h 4552950"/>
                <a:gd name="connsiteX4" fmla="*/ 0 w 4462462"/>
                <a:gd name="connsiteY4" fmla="*/ 3543300 h 4552950"/>
                <a:gd name="connsiteX5" fmla="*/ 3282950 w 4462462"/>
                <a:gd name="connsiteY5" fmla="*/ 2286000 h 4552950"/>
                <a:gd name="connsiteX6" fmla="*/ 0 w 4462462"/>
                <a:gd name="connsiteY6" fmla="*/ 1016000 h 4552950"/>
                <a:gd name="connsiteX7" fmla="*/ 0 w 4462462"/>
                <a:gd name="connsiteY7" fmla="*/ 0 h 4552950"/>
                <a:gd name="connsiteX0" fmla="*/ 0 w 4462921"/>
                <a:gd name="connsiteY0" fmla="*/ 0 h 4552950"/>
                <a:gd name="connsiteX1" fmla="*/ 4462462 w 4462921"/>
                <a:gd name="connsiteY1" fmla="*/ 1819275 h 4552950"/>
                <a:gd name="connsiteX2" fmla="*/ 4462463 w 4462921"/>
                <a:gd name="connsiteY2" fmla="*/ 2747962 h 4552950"/>
                <a:gd name="connsiteX3" fmla="*/ 0 w 4462921"/>
                <a:gd name="connsiteY3" fmla="*/ 4552950 h 4552950"/>
                <a:gd name="connsiteX4" fmla="*/ 0 w 4462921"/>
                <a:gd name="connsiteY4" fmla="*/ 3543300 h 4552950"/>
                <a:gd name="connsiteX5" fmla="*/ 3282950 w 4462921"/>
                <a:gd name="connsiteY5" fmla="*/ 2286000 h 4552950"/>
                <a:gd name="connsiteX6" fmla="*/ 0 w 4462921"/>
                <a:gd name="connsiteY6" fmla="*/ 1016000 h 4552950"/>
                <a:gd name="connsiteX7" fmla="*/ 0 w 4462921"/>
                <a:gd name="connsiteY7" fmla="*/ 0 h 4552950"/>
                <a:gd name="connsiteX0" fmla="*/ 0 w 4462921"/>
                <a:gd name="connsiteY0" fmla="*/ 0 h 4552950"/>
                <a:gd name="connsiteX1" fmla="*/ 4462462 w 4462921"/>
                <a:gd name="connsiteY1" fmla="*/ 1819275 h 4552950"/>
                <a:gd name="connsiteX2" fmla="*/ 4462463 w 4462921"/>
                <a:gd name="connsiteY2" fmla="*/ 2747962 h 4552950"/>
                <a:gd name="connsiteX3" fmla="*/ 0 w 4462921"/>
                <a:gd name="connsiteY3" fmla="*/ 4552950 h 4552950"/>
                <a:gd name="connsiteX4" fmla="*/ 0 w 4462921"/>
                <a:gd name="connsiteY4" fmla="*/ 3543300 h 4552950"/>
                <a:gd name="connsiteX5" fmla="*/ 3282950 w 4462921"/>
                <a:gd name="connsiteY5" fmla="*/ 2286000 h 4552950"/>
                <a:gd name="connsiteX6" fmla="*/ 0 w 4462921"/>
                <a:gd name="connsiteY6" fmla="*/ 1016000 h 4552950"/>
                <a:gd name="connsiteX7" fmla="*/ 0 w 4462921"/>
                <a:gd name="connsiteY7" fmla="*/ 0 h 4552950"/>
                <a:gd name="connsiteX0" fmla="*/ 0 w 4462921"/>
                <a:gd name="connsiteY0" fmla="*/ 0 h 4560094"/>
                <a:gd name="connsiteX1" fmla="*/ 4462462 w 4462921"/>
                <a:gd name="connsiteY1" fmla="*/ 1819275 h 4560094"/>
                <a:gd name="connsiteX2" fmla="*/ 4462463 w 4462921"/>
                <a:gd name="connsiteY2" fmla="*/ 2747962 h 4560094"/>
                <a:gd name="connsiteX3" fmla="*/ 2381 w 4462921"/>
                <a:gd name="connsiteY3" fmla="*/ 4560094 h 4560094"/>
                <a:gd name="connsiteX4" fmla="*/ 0 w 4462921"/>
                <a:gd name="connsiteY4" fmla="*/ 3543300 h 4560094"/>
                <a:gd name="connsiteX5" fmla="*/ 3282950 w 4462921"/>
                <a:gd name="connsiteY5" fmla="*/ 2286000 h 4560094"/>
                <a:gd name="connsiteX6" fmla="*/ 0 w 4462921"/>
                <a:gd name="connsiteY6" fmla="*/ 1016000 h 4560094"/>
                <a:gd name="connsiteX7" fmla="*/ 0 w 4462921"/>
                <a:gd name="connsiteY7" fmla="*/ 0 h 4560094"/>
                <a:gd name="connsiteX0" fmla="*/ 0 w 4462921"/>
                <a:gd name="connsiteY0" fmla="*/ 0 h 4560094"/>
                <a:gd name="connsiteX1" fmla="*/ 4462462 w 4462921"/>
                <a:gd name="connsiteY1" fmla="*/ 1819275 h 4560094"/>
                <a:gd name="connsiteX2" fmla="*/ 4462463 w 4462921"/>
                <a:gd name="connsiteY2" fmla="*/ 2747962 h 4560094"/>
                <a:gd name="connsiteX3" fmla="*/ 2381 w 4462921"/>
                <a:gd name="connsiteY3" fmla="*/ 4560094 h 4560094"/>
                <a:gd name="connsiteX4" fmla="*/ 0 w 4462921"/>
                <a:gd name="connsiteY4" fmla="*/ 3543300 h 4560094"/>
                <a:gd name="connsiteX5" fmla="*/ 3275807 w 4462921"/>
                <a:gd name="connsiteY5" fmla="*/ 2286000 h 4560094"/>
                <a:gd name="connsiteX6" fmla="*/ 0 w 4462921"/>
                <a:gd name="connsiteY6" fmla="*/ 1016000 h 4560094"/>
                <a:gd name="connsiteX7" fmla="*/ 0 w 4462921"/>
                <a:gd name="connsiteY7" fmla="*/ 0 h 4560094"/>
                <a:gd name="connsiteX0" fmla="*/ 0 w 4462921"/>
                <a:gd name="connsiteY0" fmla="*/ 0 h 4557713"/>
                <a:gd name="connsiteX1" fmla="*/ 4462462 w 4462921"/>
                <a:gd name="connsiteY1" fmla="*/ 1819275 h 4557713"/>
                <a:gd name="connsiteX2" fmla="*/ 4462463 w 4462921"/>
                <a:gd name="connsiteY2" fmla="*/ 2747962 h 4557713"/>
                <a:gd name="connsiteX3" fmla="*/ 2381 w 4462921"/>
                <a:gd name="connsiteY3" fmla="*/ 4557713 h 4557713"/>
                <a:gd name="connsiteX4" fmla="*/ 0 w 4462921"/>
                <a:gd name="connsiteY4" fmla="*/ 3543300 h 4557713"/>
                <a:gd name="connsiteX5" fmla="*/ 3275807 w 4462921"/>
                <a:gd name="connsiteY5" fmla="*/ 2286000 h 4557713"/>
                <a:gd name="connsiteX6" fmla="*/ 0 w 4462921"/>
                <a:gd name="connsiteY6" fmla="*/ 1016000 h 4557713"/>
                <a:gd name="connsiteX7" fmla="*/ 0 w 4462921"/>
                <a:gd name="connsiteY7" fmla="*/ 0 h 4557713"/>
                <a:gd name="connsiteX0" fmla="*/ 0 w 4462921"/>
                <a:gd name="connsiteY0" fmla="*/ 0 h 4562475"/>
                <a:gd name="connsiteX1" fmla="*/ 4462462 w 4462921"/>
                <a:gd name="connsiteY1" fmla="*/ 1819275 h 4562475"/>
                <a:gd name="connsiteX2" fmla="*/ 4462463 w 4462921"/>
                <a:gd name="connsiteY2" fmla="*/ 2747962 h 4562475"/>
                <a:gd name="connsiteX3" fmla="*/ 2381 w 4462921"/>
                <a:gd name="connsiteY3" fmla="*/ 4562475 h 4562475"/>
                <a:gd name="connsiteX4" fmla="*/ 0 w 4462921"/>
                <a:gd name="connsiteY4" fmla="*/ 3543300 h 4562475"/>
                <a:gd name="connsiteX5" fmla="*/ 3275807 w 4462921"/>
                <a:gd name="connsiteY5" fmla="*/ 2286000 h 4562475"/>
                <a:gd name="connsiteX6" fmla="*/ 0 w 4462921"/>
                <a:gd name="connsiteY6" fmla="*/ 1016000 h 4562475"/>
                <a:gd name="connsiteX7" fmla="*/ 0 w 4462921"/>
                <a:gd name="connsiteY7" fmla="*/ 0 h 4562475"/>
                <a:gd name="connsiteX0" fmla="*/ 2486 w 4465407"/>
                <a:gd name="connsiteY0" fmla="*/ 0 h 4564856"/>
                <a:gd name="connsiteX1" fmla="*/ 4464948 w 4465407"/>
                <a:gd name="connsiteY1" fmla="*/ 1819275 h 4564856"/>
                <a:gd name="connsiteX2" fmla="*/ 4464949 w 4465407"/>
                <a:gd name="connsiteY2" fmla="*/ 2747962 h 4564856"/>
                <a:gd name="connsiteX3" fmla="*/ 105 w 4465407"/>
                <a:gd name="connsiteY3" fmla="*/ 4564856 h 4564856"/>
                <a:gd name="connsiteX4" fmla="*/ 2486 w 4465407"/>
                <a:gd name="connsiteY4" fmla="*/ 3543300 h 4564856"/>
                <a:gd name="connsiteX5" fmla="*/ 3278293 w 4465407"/>
                <a:gd name="connsiteY5" fmla="*/ 2286000 h 4564856"/>
                <a:gd name="connsiteX6" fmla="*/ 2486 w 4465407"/>
                <a:gd name="connsiteY6" fmla="*/ 1016000 h 4564856"/>
                <a:gd name="connsiteX7" fmla="*/ 2486 w 4465407"/>
                <a:gd name="connsiteY7" fmla="*/ 0 h 4564856"/>
                <a:gd name="connsiteX0" fmla="*/ 2610 w 4465531"/>
                <a:gd name="connsiteY0" fmla="*/ 0 h 4564856"/>
                <a:gd name="connsiteX1" fmla="*/ 4465072 w 4465531"/>
                <a:gd name="connsiteY1" fmla="*/ 1819275 h 4564856"/>
                <a:gd name="connsiteX2" fmla="*/ 4465073 w 4465531"/>
                <a:gd name="connsiteY2" fmla="*/ 2747962 h 4564856"/>
                <a:gd name="connsiteX3" fmla="*/ 229 w 4465531"/>
                <a:gd name="connsiteY3" fmla="*/ 4564856 h 4564856"/>
                <a:gd name="connsiteX4" fmla="*/ 228 w 4465531"/>
                <a:gd name="connsiteY4" fmla="*/ 3545681 h 4564856"/>
                <a:gd name="connsiteX5" fmla="*/ 3278417 w 4465531"/>
                <a:gd name="connsiteY5" fmla="*/ 2286000 h 4564856"/>
                <a:gd name="connsiteX6" fmla="*/ 2610 w 4465531"/>
                <a:gd name="connsiteY6" fmla="*/ 1016000 h 4564856"/>
                <a:gd name="connsiteX7" fmla="*/ 2610 w 4465531"/>
                <a:gd name="connsiteY7" fmla="*/ 0 h 4564856"/>
                <a:gd name="connsiteX0" fmla="*/ 2610 w 4465531"/>
                <a:gd name="connsiteY0" fmla="*/ 0 h 4564856"/>
                <a:gd name="connsiteX1" fmla="*/ 4465072 w 4465531"/>
                <a:gd name="connsiteY1" fmla="*/ 1819275 h 4564856"/>
                <a:gd name="connsiteX2" fmla="*/ 4465073 w 4465531"/>
                <a:gd name="connsiteY2" fmla="*/ 2750343 h 4564856"/>
                <a:gd name="connsiteX3" fmla="*/ 229 w 4465531"/>
                <a:gd name="connsiteY3" fmla="*/ 4564856 h 4564856"/>
                <a:gd name="connsiteX4" fmla="*/ 228 w 4465531"/>
                <a:gd name="connsiteY4" fmla="*/ 3545681 h 4564856"/>
                <a:gd name="connsiteX5" fmla="*/ 3278417 w 4465531"/>
                <a:gd name="connsiteY5" fmla="*/ 2286000 h 4564856"/>
                <a:gd name="connsiteX6" fmla="*/ 2610 w 4465531"/>
                <a:gd name="connsiteY6" fmla="*/ 1016000 h 4564856"/>
                <a:gd name="connsiteX7" fmla="*/ 2610 w 4465531"/>
                <a:gd name="connsiteY7" fmla="*/ 0 h 4564856"/>
                <a:gd name="connsiteX0" fmla="*/ 2610 w 4465531"/>
                <a:gd name="connsiteY0" fmla="*/ 0 h 4564856"/>
                <a:gd name="connsiteX1" fmla="*/ 4465072 w 4465531"/>
                <a:gd name="connsiteY1" fmla="*/ 1819275 h 4564856"/>
                <a:gd name="connsiteX2" fmla="*/ 4465073 w 4465531"/>
                <a:gd name="connsiteY2" fmla="*/ 2755106 h 4564856"/>
                <a:gd name="connsiteX3" fmla="*/ 229 w 4465531"/>
                <a:gd name="connsiteY3" fmla="*/ 4564856 h 4564856"/>
                <a:gd name="connsiteX4" fmla="*/ 228 w 4465531"/>
                <a:gd name="connsiteY4" fmla="*/ 3545681 h 4564856"/>
                <a:gd name="connsiteX5" fmla="*/ 3278417 w 4465531"/>
                <a:gd name="connsiteY5" fmla="*/ 2286000 h 4564856"/>
                <a:gd name="connsiteX6" fmla="*/ 2610 w 4465531"/>
                <a:gd name="connsiteY6" fmla="*/ 1016000 h 4564856"/>
                <a:gd name="connsiteX7" fmla="*/ 2610 w 4465531"/>
                <a:gd name="connsiteY7" fmla="*/ 0 h 4564856"/>
                <a:gd name="connsiteX0" fmla="*/ 2610 w 4467453"/>
                <a:gd name="connsiteY0" fmla="*/ 0 h 4564856"/>
                <a:gd name="connsiteX1" fmla="*/ 4467453 w 4467453"/>
                <a:gd name="connsiteY1" fmla="*/ 1816894 h 4564856"/>
                <a:gd name="connsiteX2" fmla="*/ 4465073 w 4467453"/>
                <a:gd name="connsiteY2" fmla="*/ 2755106 h 4564856"/>
                <a:gd name="connsiteX3" fmla="*/ 229 w 4467453"/>
                <a:gd name="connsiteY3" fmla="*/ 4564856 h 4564856"/>
                <a:gd name="connsiteX4" fmla="*/ 228 w 4467453"/>
                <a:gd name="connsiteY4" fmla="*/ 3545681 h 4564856"/>
                <a:gd name="connsiteX5" fmla="*/ 3278417 w 4467453"/>
                <a:gd name="connsiteY5" fmla="*/ 2286000 h 4564856"/>
                <a:gd name="connsiteX6" fmla="*/ 2610 w 4467453"/>
                <a:gd name="connsiteY6" fmla="*/ 1016000 h 4564856"/>
                <a:gd name="connsiteX7" fmla="*/ 2610 w 4467453"/>
                <a:gd name="connsiteY7" fmla="*/ 0 h 4564856"/>
                <a:gd name="connsiteX0" fmla="*/ 2610 w 4467453"/>
                <a:gd name="connsiteY0" fmla="*/ 0 h 4564856"/>
                <a:gd name="connsiteX1" fmla="*/ 4467453 w 4467453"/>
                <a:gd name="connsiteY1" fmla="*/ 1816894 h 4564856"/>
                <a:gd name="connsiteX2" fmla="*/ 4465073 w 4467453"/>
                <a:gd name="connsiteY2" fmla="*/ 2755106 h 4564856"/>
                <a:gd name="connsiteX3" fmla="*/ 229 w 4467453"/>
                <a:gd name="connsiteY3" fmla="*/ 4564856 h 4564856"/>
                <a:gd name="connsiteX4" fmla="*/ 228 w 4467453"/>
                <a:gd name="connsiteY4" fmla="*/ 3545681 h 4564856"/>
                <a:gd name="connsiteX5" fmla="*/ 3278417 w 4467453"/>
                <a:gd name="connsiteY5" fmla="*/ 2286000 h 4564856"/>
                <a:gd name="connsiteX6" fmla="*/ 2610 w 4467453"/>
                <a:gd name="connsiteY6" fmla="*/ 1020763 h 4564856"/>
                <a:gd name="connsiteX7" fmla="*/ 2610 w 4467453"/>
                <a:gd name="connsiteY7" fmla="*/ 0 h 4564856"/>
                <a:gd name="connsiteX0" fmla="*/ 2610 w 4467453"/>
                <a:gd name="connsiteY0" fmla="*/ 0 h 4564856"/>
                <a:gd name="connsiteX1" fmla="*/ 4467453 w 4467453"/>
                <a:gd name="connsiteY1" fmla="*/ 1816894 h 4564856"/>
                <a:gd name="connsiteX2" fmla="*/ 4465073 w 4467453"/>
                <a:gd name="connsiteY2" fmla="*/ 2755106 h 4564856"/>
                <a:gd name="connsiteX3" fmla="*/ 229 w 4467453"/>
                <a:gd name="connsiteY3" fmla="*/ 4564856 h 4564856"/>
                <a:gd name="connsiteX4" fmla="*/ 228 w 4467453"/>
                <a:gd name="connsiteY4" fmla="*/ 3545681 h 4564856"/>
                <a:gd name="connsiteX5" fmla="*/ 3271273 w 4467453"/>
                <a:gd name="connsiteY5" fmla="*/ 2288382 h 4564856"/>
                <a:gd name="connsiteX6" fmla="*/ 2610 w 4467453"/>
                <a:gd name="connsiteY6" fmla="*/ 1020763 h 4564856"/>
                <a:gd name="connsiteX7" fmla="*/ 2610 w 4467453"/>
                <a:gd name="connsiteY7" fmla="*/ 0 h 4564856"/>
                <a:gd name="connsiteX0" fmla="*/ 2610 w 4467453"/>
                <a:gd name="connsiteY0" fmla="*/ 0 h 4564856"/>
                <a:gd name="connsiteX1" fmla="*/ 4467453 w 4467453"/>
                <a:gd name="connsiteY1" fmla="*/ 1816894 h 4564856"/>
                <a:gd name="connsiteX2" fmla="*/ 4465073 w 4467453"/>
                <a:gd name="connsiteY2" fmla="*/ 2755106 h 4564856"/>
                <a:gd name="connsiteX3" fmla="*/ 229 w 4467453"/>
                <a:gd name="connsiteY3" fmla="*/ 4564856 h 4564856"/>
                <a:gd name="connsiteX4" fmla="*/ 228 w 4467453"/>
                <a:gd name="connsiteY4" fmla="*/ 3545681 h 4564856"/>
                <a:gd name="connsiteX5" fmla="*/ 3271273 w 4467453"/>
                <a:gd name="connsiteY5" fmla="*/ 2288382 h 4564856"/>
                <a:gd name="connsiteX6" fmla="*/ 2610 w 4467453"/>
                <a:gd name="connsiteY6" fmla="*/ 1020763 h 4564856"/>
                <a:gd name="connsiteX7" fmla="*/ 2610 w 4467453"/>
                <a:gd name="connsiteY7" fmla="*/ 0 h 4564856"/>
                <a:gd name="connsiteX0" fmla="*/ 2610 w 4465530"/>
                <a:gd name="connsiteY0" fmla="*/ 0 h 4564856"/>
                <a:gd name="connsiteX1" fmla="*/ 4465071 w 4465530"/>
                <a:gd name="connsiteY1" fmla="*/ 1819275 h 4564856"/>
                <a:gd name="connsiteX2" fmla="*/ 4465073 w 4465530"/>
                <a:gd name="connsiteY2" fmla="*/ 2755106 h 4564856"/>
                <a:gd name="connsiteX3" fmla="*/ 229 w 4465530"/>
                <a:gd name="connsiteY3" fmla="*/ 4564856 h 4564856"/>
                <a:gd name="connsiteX4" fmla="*/ 228 w 4465530"/>
                <a:gd name="connsiteY4" fmla="*/ 3545681 h 4564856"/>
                <a:gd name="connsiteX5" fmla="*/ 3271273 w 4465530"/>
                <a:gd name="connsiteY5" fmla="*/ 2288382 h 4564856"/>
                <a:gd name="connsiteX6" fmla="*/ 2610 w 4465530"/>
                <a:gd name="connsiteY6" fmla="*/ 1020763 h 4564856"/>
                <a:gd name="connsiteX7" fmla="*/ 2610 w 4465530"/>
                <a:gd name="connsiteY7" fmla="*/ 0 h 4564856"/>
                <a:gd name="connsiteX0" fmla="*/ 2610 w 4465530"/>
                <a:gd name="connsiteY0" fmla="*/ 0 h 4564856"/>
                <a:gd name="connsiteX1" fmla="*/ 4465071 w 4465530"/>
                <a:gd name="connsiteY1" fmla="*/ 1812131 h 4564856"/>
                <a:gd name="connsiteX2" fmla="*/ 4465073 w 4465530"/>
                <a:gd name="connsiteY2" fmla="*/ 2755106 h 4564856"/>
                <a:gd name="connsiteX3" fmla="*/ 229 w 4465530"/>
                <a:gd name="connsiteY3" fmla="*/ 4564856 h 4564856"/>
                <a:gd name="connsiteX4" fmla="*/ 228 w 4465530"/>
                <a:gd name="connsiteY4" fmla="*/ 3545681 h 4564856"/>
                <a:gd name="connsiteX5" fmla="*/ 3271273 w 4465530"/>
                <a:gd name="connsiteY5" fmla="*/ 2288382 h 4564856"/>
                <a:gd name="connsiteX6" fmla="*/ 2610 w 4465530"/>
                <a:gd name="connsiteY6" fmla="*/ 1020763 h 4564856"/>
                <a:gd name="connsiteX7" fmla="*/ 2610 w 4465530"/>
                <a:gd name="connsiteY7" fmla="*/ 0 h 4564856"/>
                <a:gd name="connsiteX0" fmla="*/ 2610 w 4465530"/>
                <a:gd name="connsiteY0" fmla="*/ 0 h 4564856"/>
                <a:gd name="connsiteX1" fmla="*/ 4465071 w 4465530"/>
                <a:gd name="connsiteY1" fmla="*/ 1812131 h 4564856"/>
                <a:gd name="connsiteX2" fmla="*/ 4465073 w 4465530"/>
                <a:gd name="connsiteY2" fmla="*/ 2755106 h 4564856"/>
                <a:gd name="connsiteX3" fmla="*/ 229 w 4465530"/>
                <a:gd name="connsiteY3" fmla="*/ 4564856 h 4564856"/>
                <a:gd name="connsiteX4" fmla="*/ 228 w 4465530"/>
                <a:gd name="connsiteY4" fmla="*/ 3545681 h 4564856"/>
                <a:gd name="connsiteX5" fmla="*/ 3271273 w 4465530"/>
                <a:gd name="connsiteY5" fmla="*/ 2288382 h 4564856"/>
                <a:gd name="connsiteX6" fmla="*/ 2610 w 4465530"/>
                <a:gd name="connsiteY6" fmla="*/ 1023145 h 4564856"/>
                <a:gd name="connsiteX7" fmla="*/ 2610 w 4465530"/>
                <a:gd name="connsiteY7" fmla="*/ 0 h 4564856"/>
                <a:gd name="connsiteX0" fmla="*/ 2610 w 4465530"/>
                <a:gd name="connsiteY0" fmla="*/ 0 h 4564856"/>
                <a:gd name="connsiteX1" fmla="*/ 4465071 w 4465530"/>
                <a:gd name="connsiteY1" fmla="*/ 1812131 h 4564856"/>
                <a:gd name="connsiteX2" fmla="*/ 4465073 w 4465530"/>
                <a:gd name="connsiteY2" fmla="*/ 2755106 h 4564856"/>
                <a:gd name="connsiteX3" fmla="*/ 229 w 4465530"/>
                <a:gd name="connsiteY3" fmla="*/ 4564856 h 4564856"/>
                <a:gd name="connsiteX4" fmla="*/ 228 w 4465530"/>
                <a:gd name="connsiteY4" fmla="*/ 3545681 h 4564856"/>
                <a:gd name="connsiteX5" fmla="*/ 3264129 w 4465530"/>
                <a:gd name="connsiteY5" fmla="*/ 2288382 h 4564856"/>
                <a:gd name="connsiteX6" fmla="*/ 2610 w 4465530"/>
                <a:gd name="connsiteY6" fmla="*/ 1023145 h 4564856"/>
                <a:gd name="connsiteX7" fmla="*/ 2610 w 4465530"/>
                <a:gd name="connsiteY7" fmla="*/ 0 h 4564856"/>
                <a:gd name="connsiteX0" fmla="*/ 0 w 4467986"/>
                <a:gd name="connsiteY0" fmla="*/ 0 h 4564856"/>
                <a:gd name="connsiteX1" fmla="*/ 4467527 w 4467986"/>
                <a:gd name="connsiteY1" fmla="*/ 1812131 h 4564856"/>
                <a:gd name="connsiteX2" fmla="*/ 4467529 w 4467986"/>
                <a:gd name="connsiteY2" fmla="*/ 2755106 h 4564856"/>
                <a:gd name="connsiteX3" fmla="*/ 2685 w 4467986"/>
                <a:gd name="connsiteY3" fmla="*/ 4564856 h 4564856"/>
                <a:gd name="connsiteX4" fmla="*/ 2684 w 4467986"/>
                <a:gd name="connsiteY4" fmla="*/ 3545681 h 4564856"/>
                <a:gd name="connsiteX5" fmla="*/ 3266585 w 4467986"/>
                <a:gd name="connsiteY5" fmla="*/ 2288382 h 4564856"/>
                <a:gd name="connsiteX6" fmla="*/ 5066 w 4467986"/>
                <a:gd name="connsiteY6" fmla="*/ 1023145 h 4564856"/>
                <a:gd name="connsiteX7" fmla="*/ 0 w 4467986"/>
                <a:gd name="connsiteY7" fmla="*/ 0 h 4564856"/>
                <a:gd name="connsiteX0" fmla="*/ 0 w 4467986"/>
                <a:gd name="connsiteY0" fmla="*/ 0 h 4564856"/>
                <a:gd name="connsiteX1" fmla="*/ 4467527 w 4467986"/>
                <a:gd name="connsiteY1" fmla="*/ 1812131 h 4564856"/>
                <a:gd name="connsiteX2" fmla="*/ 4467529 w 4467986"/>
                <a:gd name="connsiteY2" fmla="*/ 2755106 h 4564856"/>
                <a:gd name="connsiteX3" fmla="*/ 2685 w 4467986"/>
                <a:gd name="connsiteY3" fmla="*/ 4564856 h 4564856"/>
                <a:gd name="connsiteX4" fmla="*/ 2684 w 4467986"/>
                <a:gd name="connsiteY4" fmla="*/ 3545681 h 4564856"/>
                <a:gd name="connsiteX5" fmla="*/ 3266585 w 4467986"/>
                <a:gd name="connsiteY5" fmla="*/ 2288382 h 4564856"/>
                <a:gd name="connsiteX6" fmla="*/ 2533 w 4467986"/>
                <a:gd name="connsiteY6" fmla="*/ 1018079 h 4564856"/>
                <a:gd name="connsiteX7" fmla="*/ 0 w 4467986"/>
                <a:gd name="connsiteY7" fmla="*/ 0 h 4564856"/>
                <a:gd name="connsiteX0" fmla="*/ 0 w 4467986"/>
                <a:gd name="connsiteY0" fmla="*/ 0 h 4564856"/>
                <a:gd name="connsiteX1" fmla="*/ 4467527 w 4467986"/>
                <a:gd name="connsiteY1" fmla="*/ 1812131 h 4564856"/>
                <a:gd name="connsiteX2" fmla="*/ 4467529 w 4467986"/>
                <a:gd name="connsiteY2" fmla="*/ 2755106 h 4564856"/>
                <a:gd name="connsiteX3" fmla="*/ 2685 w 4467986"/>
                <a:gd name="connsiteY3" fmla="*/ 4564856 h 4564856"/>
                <a:gd name="connsiteX4" fmla="*/ 2684 w 4467986"/>
                <a:gd name="connsiteY4" fmla="*/ 3545681 h 4564856"/>
                <a:gd name="connsiteX5" fmla="*/ 3266585 w 4467986"/>
                <a:gd name="connsiteY5" fmla="*/ 2288382 h 4564856"/>
                <a:gd name="connsiteX6" fmla="*/ 2533 w 4467986"/>
                <a:gd name="connsiteY6" fmla="*/ 1023145 h 4564856"/>
                <a:gd name="connsiteX7" fmla="*/ 0 w 4467986"/>
                <a:gd name="connsiteY7" fmla="*/ 0 h 4564856"/>
                <a:gd name="connsiteX0" fmla="*/ 0 w 4467986"/>
                <a:gd name="connsiteY0" fmla="*/ 0 h 4567262"/>
                <a:gd name="connsiteX1" fmla="*/ 4467527 w 4467986"/>
                <a:gd name="connsiteY1" fmla="*/ 1814537 h 4567262"/>
                <a:gd name="connsiteX2" fmla="*/ 4467529 w 4467986"/>
                <a:gd name="connsiteY2" fmla="*/ 2757512 h 4567262"/>
                <a:gd name="connsiteX3" fmla="*/ 2685 w 4467986"/>
                <a:gd name="connsiteY3" fmla="*/ 4567262 h 4567262"/>
                <a:gd name="connsiteX4" fmla="*/ 2684 w 4467986"/>
                <a:gd name="connsiteY4" fmla="*/ 3548087 h 4567262"/>
                <a:gd name="connsiteX5" fmla="*/ 3266585 w 4467986"/>
                <a:gd name="connsiteY5" fmla="*/ 2290788 h 4567262"/>
                <a:gd name="connsiteX6" fmla="*/ 2533 w 4467986"/>
                <a:gd name="connsiteY6" fmla="*/ 1025551 h 4567262"/>
                <a:gd name="connsiteX7" fmla="*/ 0 w 4467986"/>
                <a:gd name="connsiteY7" fmla="*/ 0 h 4567262"/>
                <a:gd name="connsiteX0" fmla="*/ 377 w 4465956"/>
                <a:gd name="connsiteY0" fmla="*/ 0 h 4569668"/>
                <a:gd name="connsiteX1" fmla="*/ 4465497 w 4465956"/>
                <a:gd name="connsiteY1" fmla="*/ 1816943 h 4569668"/>
                <a:gd name="connsiteX2" fmla="*/ 4465499 w 4465956"/>
                <a:gd name="connsiteY2" fmla="*/ 2759918 h 4569668"/>
                <a:gd name="connsiteX3" fmla="*/ 655 w 4465956"/>
                <a:gd name="connsiteY3" fmla="*/ 4569668 h 4569668"/>
                <a:gd name="connsiteX4" fmla="*/ 654 w 4465956"/>
                <a:gd name="connsiteY4" fmla="*/ 3550493 h 4569668"/>
                <a:gd name="connsiteX5" fmla="*/ 3264555 w 4465956"/>
                <a:gd name="connsiteY5" fmla="*/ 2293194 h 4569668"/>
                <a:gd name="connsiteX6" fmla="*/ 503 w 4465956"/>
                <a:gd name="connsiteY6" fmla="*/ 1027957 h 4569668"/>
                <a:gd name="connsiteX7" fmla="*/ 377 w 4465956"/>
                <a:gd name="connsiteY7" fmla="*/ 0 h 4569668"/>
                <a:gd name="connsiteX0" fmla="*/ 377 w 4465956"/>
                <a:gd name="connsiteY0" fmla="*/ 0 h 4569668"/>
                <a:gd name="connsiteX1" fmla="*/ 4465497 w 4465956"/>
                <a:gd name="connsiteY1" fmla="*/ 1816943 h 4569668"/>
                <a:gd name="connsiteX2" fmla="*/ 4465499 w 4465956"/>
                <a:gd name="connsiteY2" fmla="*/ 2759918 h 4569668"/>
                <a:gd name="connsiteX3" fmla="*/ 655 w 4465956"/>
                <a:gd name="connsiteY3" fmla="*/ 4569668 h 4569668"/>
                <a:gd name="connsiteX4" fmla="*/ 654 w 4465956"/>
                <a:gd name="connsiteY4" fmla="*/ 3548111 h 4569668"/>
                <a:gd name="connsiteX5" fmla="*/ 3264555 w 4465956"/>
                <a:gd name="connsiteY5" fmla="*/ 2293194 h 4569668"/>
                <a:gd name="connsiteX6" fmla="*/ 503 w 4465956"/>
                <a:gd name="connsiteY6" fmla="*/ 1027957 h 4569668"/>
                <a:gd name="connsiteX7" fmla="*/ 377 w 4465956"/>
                <a:gd name="connsiteY7" fmla="*/ 0 h 4569668"/>
                <a:gd name="connsiteX0" fmla="*/ 377 w 4465956"/>
                <a:gd name="connsiteY0" fmla="*/ 0 h 4569668"/>
                <a:gd name="connsiteX1" fmla="*/ 4465497 w 4465956"/>
                <a:gd name="connsiteY1" fmla="*/ 1816943 h 4569668"/>
                <a:gd name="connsiteX2" fmla="*/ 4465499 w 4465956"/>
                <a:gd name="connsiteY2" fmla="*/ 2759918 h 4569668"/>
                <a:gd name="connsiteX3" fmla="*/ 655 w 4465956"/>
                <a:gd name="connsiteY3" fmla="*/ 4569668 h 4569668"/>
                <a:gd name="connsiteX4" fmla="*/ 654 w 4465956"/>
                <a:gd name="connsiteY4" fmla="*/ 3548111 h 4569668"/>
                <a:gd name="connsiteX5" fmla="*/ 3257411 w 4465956"/>
                <a:gd name="connsiteY5" fmla="*/ 2293194 h 4569668"/>
                <a:gd name="connsiteX6" fmla="*/ 503 w 4465956"/>
                <a:gd name="connsiteY6" fmla="*/ 1027957 h 4569668"/>
                <a:gd name="connsiteX7" fmla="*/ 377 w 4465956"/>
                <a:gd name="connsiteY7" fmla="*/ 0 h 456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65956" h="4569668">
                  <a:moveTo>
                    <a:pt x="377" y="0"/>
                  </a:moveTo>
                  <a:lnTo>
                    <a:pt x="4465497" y="1816943"/>
                  </a:lnTo>
                  <a:cubicBezTo>
                    <a:pt x="4463910" y="2124918"/>
                    <a:pt x="4467086" y="2451943"/>
                    <a:pt x="4465499" y="2759918"/>
                  </a:cubicBezTo>
                  <a:lnTo>
                    <a:pt x="655" y="4569668"/>
                  </a:lnTo>
                  <a:cubicBezTo>
                    <a:pt x="-139" y="4230737"/>
                    <a:pt x="1448" y="3887042"/>
                    <a:pt x="654" y="3548111"/>
                  </a:cubicBezTo>
                  <a:lnTo>
                    <a:pt x="3257411" y="2293194"/>
                  </a:lnTo>
                  <a:lnTo>
                    <a:pt x="503" y="1027957"/>
                  </a:lnTo>
                  <a:cubicBezTo>
                    <a:pt x="-1186" y="686909"/>
                    <a:pt x="2066" y="341048"/>
                    <a:pt x="37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01703" y="1523009"/>
              <a:ext cx="3074395" cy="252000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 userDrawn="1"/>
        </p:nvGrpSpPr>
        <p:grpSpPr>
          <a:xfrm>
            <a:off x="459320" y="5788818"/>
            <a:ext cx="2183719" cy="635721"/>
            <a:chOff x="448031" y="5788818"/>
            <a:chExt cx="2183719" cy="63572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48031" y="6039743"/>
              <a:ext cx="2183719" cy="384796"/>
            </a:xfrm>
            <a:prstGeom prst="rect">
              <a:avLst/>
            </a:prstGeom>
          </p:spPr>
        </p:pic>
        <p:sp>
          <p:nvSpPr>
            <p:cNvPr id="11" name="Freeform 10"/>
            <p:cNvSpPr/>
            <p:nvPr/>
          </p:nvSpPr>
          <p:spPr>
            <a:xfrm>
              <a:off x="1730496" y="5788818"/>
              <a:ext cx="210221" cy="215102"/>
            </a:xfrm>
            <a:custGeom>
              <a:avLst/>
              <a:gdLst>
                <a:gd name="connsiteX0" fmla="*/ 0 w 4457700"/>
                <a:gd name="connsiteY0" fmla="*/ 0 h 4552950"/>
                <a:gd name="connsiteX1" fmla="*/ 4457700 w 4457700"/>
                <a:gd name="connsiteY1" fmla="*/ 1828800 h 4552950"/>
                <a:gd name="connsiteX2" fmla="*/ 4457700 w 4457700"/>
                <a:gd name="connsiteY2" fmla="*/ 2743200 h 4552950"/>
                <a:gd name="connsiteX3" fmla="*/ 0 w 4457700"/>
                <a:gd name="connsiteY3" fmla="*/ 4552950 h 4552950"/>
                <a:gd name="connsiteX4" fmla="*/ 0 w 4457700"/>
                <a:gd name="connsiteY4" fmla="*/ 3543300 h 4552950"/>
                <a:gd name="connsiteX5" fmla="*/ 3282950 w 4457700"/>
                <a:gd name="connsiteY5" fmla="*/ 2286000 h 4552950"/>
                <a:gd name="connsiteX6" fmla="*/ 0 w 4457700"/>
                <a:gd name="connsiteY6" fmla="*/ 1016000 h 4552950"/>
                <a:gd name="connsiteX7" fmla="*/ 0 w 4457700"/>
                <a:gd name="connsiteY7" fmla="*/ 0 h 4552950"/>
                <a:gd name="connsiteX0" fmla="*/ 0 w 4457700"/>
                <a:gd name="connsiteY0" fmla="*/ 0 h 4552950"/>
                <a:gd name="connsiteX1" fmla="*/ 4457700 w 4457700"/>
                <a:gd name="connsiteY1" fmla="*/ 1824037 h 4552950"/>
                <a:gd name="connsiteX2" fmla="*/ 4457700 w 4457700"/>
                <a:gd name="connsiteY2" fmla="*/ 2743200 h 4552950"/>
                <a:gd name="connsiteX3" fmla="*/ 0 w 4457700"/>
                <a:gd name="connsiteY3" fmla="*/ 4552950 h 4552950"/>
                <a:gd name="connsiteX4" fmla="*/ 0 w 4457700"/>
                <a:gd name="connsiteY4" fmla="*/ 3543300 h 4552950"/>
                <a:gd name="connsiteX5" fmla="*/ 3282950 w 4457700"/>
                <a:gd name="connsiteY5" fmla="*/ 2286000 h 4552950"/>
                <a:gd name="connsiteX6" fmla="*/ 0 w 4457700"/>
                <a:gd name="connsiteY6" fmla="*/ 1016000 h 4552950"/>
                <a:gd name="connsiteX7" fmla="*/ 0 w 4457700"/>
                <a:gd name="connsiteY7" fmla="*/ 0 h 4552950"/>
                <a:gd name="connsiteX0" fmla="*/ 0 w 4457700"/>
                <a:gd name="connsiteY0" fmla="*/ 0 h 4552950"/>
                <a:gd name="connsiteX1" fmla="*/ 4457700 w 4457700"/>
                <a:gd name="connsiteY1" fmla="*/ 1816893 h 4552950"/>
                <a:gd name="connsiteX2" fmla="*/ 4457700 w 4457700"/>
                <a:gd name="connsiteY2" fmla="*/ 2743200 h 4552950"/>
                <a:gd name="connsiteX3" fmla="*/ 0 w 4457700"/>
                <a:gd name="connsiteY3" fmla="*/ 4552950 h 4552950"/>
                <a:gd name="connsiteX4" fmla="*/ 0 w 4457700"/>
                <a:gd name="connsiteY4" fmla="*/ 3543300 h 4552950"/>
                <a:gd name="connsiteX5" fmla="*/ 3282950 w 4457700"/>
                <a:gd name="connsiteY5" fmla="*/ 2286000 h 4552950"/>
                <a:gd name="connsiteX6" fmla="*/ 0 w 4457700"/>
                <a:gd name="connsiteY6" fmla="*/ 1016000 h 4552950"/>
                <a:gd name="connsiteX7" fmla="*/ 0 w 4457700"/>
                <a:gd name="connsiteY7" fmla="*/ 0 h 4552950"/>
                <a:gd name="connsiteX0" fmla="*/ 0 w 4462462"/>
                <a:gd name="connsiteY0" fmla="*/ 0 h 4552950"/>
                <a:gd name="connsiteX1" fmla="*/ 4462462 w 4462462"/>
                <a:gd name="connsiteY1" fmla="*/ 1819275 h 4552950"/>
                <a:gd name="connsiteX2" fmla="*/ 4457700 w 4462462"/>
                <a:gd name="connsiteY2" fmla="*/ 2743200 h 4552950"/>
                <a:gd name="connsiteX3" fmla="*/ 0 w 4462462"/>
                <a:gd name="connsiteY3" fmla="*/ 4552950 h 4552950"/>
                <a:gd name="connsiteX4" fmla="*/ 0 w 4462462"/>
                <a:gd name="connsiteY4" fmla="*/ 3543300 h 4552950"/>
                <a:gd name="connsiteX5" fmla="*/ 3282950 w 4462462"/>
                <a:gd name="connsiteY5" fmla="*/ 2286000 h 4552950"/>
                <a:gd name="connsiteX6" fmla="*/ 0 w 4462462"/>
                <a:gd name="connsiteY6" fmla="*/ 1016000 h 4552950"/>
                <a:gd name="connsiteX7" fmla="*/ 0 w 4462462"/>
                <a:gd name="connsiteY7" fmla="*/ 0 h 4552950"/>
                <a:gd name="connsiteX0" fmla="*/ 0 w 4462921"/>
                <a:gd name="connsiteY0" fmla="*/ 0 h 4552950"/>
                <a:gd name="connsiteX1" fmla="*/ 4462462 w 4462921"/>
                <a:gd name="connsiteY1" fmla="*/ 1819275 h 4552950"/>
                <a:gd name="connsiteX2" fmla="*/ 4462463 w 4462921"/>
                <a:gd name="connsiteY2" fmla="*/ 2747962 h 4552950"/>
                <a:gd name="connsiteX3" fmla="*/ 0 w 4462921"/>
                <a:gd name="connsiteY3" fmla="*/ 4552950 h 4552950"/>
                <a:gd name="connsiteX4" fmla="*/ 0 w 4462921"/>
                <a:gd name="connsiteY4" fmla="*/ 3543300 h 4552950"/>
                <a:gd name="connsiteX5" fmla="*/ 3282950 w 4462921"/>
                <a:gd name="connsiteY5" fmla="*/ 2286000 h 4552950"/>
                <a:gd name="connsiteX6" fmla="*/ 0 w 4462921"/>
                <a:gd name="connsiteY6" fmla="*/ 1016000 h 4552950"/>
                <a:gd name="connsiteX7" fmla="*/ 0 w 4462921"/>
                <a:gd name="connsiteY7" fmla="*/ 0 h 4552950"/>
                <a:gd name="connsiteX0" fmla="*/ 0 w 4462921"/>
                <a:gd name="connsiteY0" fmla="*/ 0 h 4552950"/>
                <a:gd name="connsiteX1" fmla="*/ 4462462 w 4462921"/>
                <a:gd name="connsiteY1" fmla="*/ 1819275 h 4552950"/>
                <a:gd name="connsiteX2" fmla="*/ 4462463 w 4462921"/>
                <a:gd name="connsiteY2" fmla="*/ 2747962 h 4552950"/>
                <a:gd name="connsiteX3" fmla="*/ 0 w 4462921"/>
                <a:gd name="connsiteY3" fmla="*/ 4552950 h 4552950"/>
                <a:gd name="connsiteX4" fmla="*/ 0 w 4462921"/>
                <a:gd name="connsiteY4" fmla="*/ 3543300 h 4552950"/>
                <a:gd name="connsiteX5" fmla="*/ 3282950 w 4462921"/>
                <a:gd name="connsiteY5" fmla="*/ 2286000 h 4552950"/>
                <a:gd name="connsiteX6" fmla="*/ 0 w 4462921"/>
                <a:gd name="connsiteY6" fmla="*/ 1016000 h 4552950"/>
                <a:gd name="connsiteX7" fmla="*/ 0 w 4462921"/>
                <a:gd name="connsiteY7" fmla="*/ 0 h 4552950"/>
                <a:gd name="connsiteX0" fmla="*/ 0 w 4462921"/>
                <a:gd name="connsiteY0" fmla="*/ 0 h 4560094"/>
                <a:gd name="connsiteX1" fmla="*/ 4462462 w 4462921"/>
                <a:gd name="connsiteY1" fmla="*/ 1819275 h 4560094"/>
                <a:gd name="connsiteX2" fmla="*/ 4462463 w 4462921"/>
                <a:gd name="connsiteY2" fmla="*/ 2747962 h 4560094"/>
                <a:gd name="connsiteX3" fmla="*/ 2381 w 4462921"/>
                <a:gd name="connsiteY3" fmla="*/ 4560094 h 4560094"/>
                <a:gd name="connsiteX4" fmla="*/ 0 w 4462921"/>
                <a:gd name="connsiteY4" fmla="*/ 3543300 h 4560094"/>
                <a:gd name="connsiteX5" fmla="*/ 3282950 w 4462921"/>
                <a:gd name="connsiteY5" fmla="*/ 2286000 h 4560094"/>
                <a:gd name="connsiteX6" fmla="*/ 0 w 4462921"/>
                <a:gd name="connsiteY6" fmla="*/ 1016000 h 4560094"/>
                <a:gd name="connsiteX7" fmla="*/ 0 w 4462921"/>
                <a:gd name="connsiteY7" fmla="*/ 0 h 4560094"/>
                <a:gd name="connsiteX0" fmla="*/ 0 w 4462921"/>
                <a:gd name="connsiteY0" fmla="*/ 0 h 4560094"/>
                <a:gd name="connsiteX1" fmla="*/ 4462462 w 4462921"/>
                <a:gd name="connsiteY1" fmla="*/ 1819275 h 4560094"/>
                <a:gd name="connsiteX2" fmla="*/ 4462463 w 4462921"/>
                <a:gd name="connsiteY2" fmla="*/ 2747962 h 4560094"/>
                <a:gd name="connsiteX3" fmla="*/ 2381 w 4462921"/>
                <a:gd name="connsiteY3" fmla="*/ 4560094 h 4560094"/>
                <a:gd name="connsiteX4" fmla="*/ 0 w 4462921"/>
                <a:gd name="connsiteY4" fmla="*/ 3543300 h 4560094"/>
                <a:gd name="connsiteX5" fmla="*/ 3275807 w 4462921"/>
                <a:gd name="connsiteY5" fmla="*/ 2286000 h 4560094"/>
                <a:gd name="connsiteX6" fmla="*/ 0 w 4462921"/>
                <a:gd name="connsiteY6" fmla="*/ 1016000 h 4560094"/>
                <a:gd name="connsiteX7" fmla="*/ 0 w 4462921"/>
                <a:gd name="connsiteY7" fmla="*/ 0 h 4560094"/>
                <a:gd name="connsiteX0" fmla="*/ 0 w 4462921"/>
                <a:gd name="connsiteY0" fmla="*/ 0 h 4557713"/>
                <a:gd name="connsiteX1" fmla="*/ 4462462 w 4462921"/>
                <a:gd name="connsiteY1" fmla="*/ 1819275 h 4557713"/>
                <a:gd name="connsiteX2" fmla="*/ 4462463 w 4462921"/>
                <a:gd name="connsiteY2" fmla="*/ 2747962 h 4557713"/>
                <a:gd name="connsiteX3" fmla="*/ 2381 w 4462921"/>
                <a:gd name="connsiteY3" fmla="*/ 4557713 h 4557713"/>
                <a:gd name="connsiteX4" fmla="*/ 0 w 4462921"/>
                <a:gd name="connsiteY4" fmla="*/ 3543300 h 4557713"/>
                <a:gd name="connsiteX5" fmla="*/ 3275807 w 4462921"/>
                <a:gd name="connsiteY5" fmla="*/ 2286000 h 4557713"/>
                <a:gd name="connsiteX6" fmla="*/ 0 w 4462921"/>
                <a:gd name="connsiteY6" fmla="*/ 1016000 h 4557713"/>
                <a:gd name="connsiteX7" fmla="*/ 0 w 4462921"/>
                <a:gd name="connsiteY7" fmla="*/ 0 h 4557713"/>
                <a:gd name="connsiteX0" fmla="*/ 0 w 4462921"/>
                <a:gd name="connsiteY0" fmla="*/ 0 h 4562475"/>
                <a:gd name="connsiteX1" fmla="*/ 4462462 w 4462921"/>
                <a:gd name="connsiteY1" fmla="*/ 1819275 h 4562475"/>
                <a:gd name="connsiteX2" fmla="*/ 4462463 w 4462921"/>
                <a:gd name="connsiteY2" fmla="*/ 2747962 h 4562475"/>
                <a:gd name="connsiteX3" fmla="*/ 2381 w 4462921"/>
                <a:gd name="connsiteY3" fmla="*/ 4562475 h 4562475"/>
                <a:gd name="connsiteX4" fmla="*/ 0 w 4462921"/>
                <a:gd name="connsiteY4" fmla="*/ 3543300 h 4562475"/>
                <a:gd name="connsiteX5" fmla="*/ 3275807 w 4462921"/>
                <a:gd name="connsiteY5" fmla="*/ 2286000 h 4562475"/>
                <a:gd name="connsiteX6" fmla="*/ 0 w 4462921"/>
                <a:gd name="connsiteY6" fmla="*/ 1016000 h 4562475"/>
                <a:gd name="connsiteX7" fmla="*/ 0 w 4462921"/>
                <a:gd name="connsiteY7" fmla="*/ 0 h 4562475"/>
                <a:gd name="connsiteX0" fmla="*/ 2486 w 4465407"/>
                <a:gd name="connsiteY0" fmla="*/ 0 h 4564856"/>
                <a:gd name="connsiteX1" fmla="*/ 4464948 w 4465407"/>
                <a:gd name="connsiteY1" fmla="*/ 1819275 h 4564856"/>
                <a:gd name="connsiteX2" fmla="*/ 4464949 w 4465407"/>
                <a:gd name="connsiteY2" fmla="*/ 2747962 h 4564856"/>
                <a:gd name="connsiteX3" fmla="*/ 105 w 4465407"/>
                <a:gd name="connsiteY3" fmla="*/ 4564856 h 4564856"/>
                <a:gd name="connsiteX4" fmla="*/ 2486 w 4465407"/>
                <a:gd name="connsiteY4" fmla="*/ 3543300 h 4564856"/>
                <a:gd name="connsiteX5" fmla="*/ 3278293 w 4465407"/>
                <a:gd name="connsiteY5" fmla="*/ 2286000 h 4564856"/>
                <a:gd name="connsiteX6" fmla="*/ 2486 w 4465407"/>
                <a:gd name="connsiteY6" fmla="*/ 1016000 h 4564856"/>
                <a:gd name="connsiteX7" fmla="*/ 2486 w 4465407"/>
                <a:gd name="connsiteY7" fmla="*/ 0 h 4564856"/>
                <a:gd name="connsiteX0" fmla="*/ 2610 w 4465531"/>
                <a:gd name="connsiteY0" fmla="*/ 0 h 4564856"/>
                <a:gd name="connsiteX1" fmla="*/ 4465072 w 4465531"/>
                <a:gd name="connsiteY1" fmla="*/ 1819275 h 4564856"/>
                <a:gd name="connsiteX2" fmla="*/ 4465073 w 4465531"/>
                <a:gd name="connsiteY2" fmla="*/ 2747962 h 4564856"/>
                <a:gd name="connsiteX3" fmla="*/ 229 w 4465531"/>
                <a:gd name="connsiteY3" fmla="*/ 4564856 h 4564856"/>
                <a:gd name="connsiteX4" fmla="*/ 228 w 4465531"/>
                <a:gd name="connsiteY4" fmla="*/ 3545681 h 4564856"/>
                <a:gd name="connsiteX5" fmla="*/ 3278417 w 4465531"/>
                <a:gd name="connsiteY5" fmla="*/ 2286000 h 4564856"/>
                <a:gd name="connsiteX6" fmla="*/ 2610 w 4465531"/>
                <a:gd name="connsiteY6" fmla="*/ 1016000 h 4564856"/>
                <a:gd name="connsiteX7" fmla="*/ 2610 w 4465531"/>
                <a:gd name="connsiteY7" fmla="*/ 0 h 4564856"/>
                <a:gd name="connsiteX0" fmla="*/ 2610 w 4465531"/>
                <a:gd name="connsiteY0" fmla="*/ 0 h 4564856"/>
                <a:gd name="connsiteX1" fmla="*/ 4465072 w 4465531"/>
                <a:gd name="connsiteY1" fmla="*/ 1819275 h 4564856"/>
                <a:gd name="connsiteX2" fmla="*/ 4465073 w 4465531"/>
                <a:gd name="connsiteY2" fmla="*/ 2750343 h 4564856"/>
                <a:gd name="connsiteX3" fmla="*/ 229 w 4465531"/>
                <a:gd name="connsiteY3" fmla="*/ 4564856 h 4564856"/>
                <a:gd name="connsiteX4" fmla="*/ 228 w 4465531"/>
                <a:gd name="connsiteY4" fmla="*/ 3545681 h 4564856"/>
                <a:gd name="connsiteX5" fmla="*/ 3278417 w 4465531"/>
                <a:gd name="connsiteY5" fmla="*/ 2286000 h 4564856"/>
                <a:gd name="connsiteX6" fmla="*/ 2610 w 4465531"/>
                <a:gd name="connsiteY6" fmla="*/ 1016000 h 4564856"/>
                <a:gd name="connsiteX7" fmla="*/ 2610 w 4465531"/>
                <a:gd name="connsiteY7" fmla="*/ 0 h 4564856"/>
                <a:gd name="connsiteX0" fmla="*/ 2610 w 4465531"/>
                <a:gd name="connsiteY0" fmla="*/ 0 h 4564856"/>
                <a:gd name="connsiteX1" fmla="*/ 4465072 w 4465531"/>
                <a:gd name="connsiteY1" fmla="*/ 1819275 h 4564856"/>
                <a:gd name="connsiteX2" fmla="*/ 4465073 w 4465531"/>
                <a:gd name="connsiteY2" fmla="*/ 2755106 h 4564856"/>
                <a:gd name="connsiteX3" fmla="*/ 229 w 4465531"/>
                <a:gd name="connsiteY3" fmla="*/ 4564856 h 4564856"/>
                <a:gd name="connsiteX4" fmla="*/ 228 w 4465531"/>
                <a:gd name="connsiteY4" fmla="*/ 3545681 h 4564856"/>
                <a:gd name="connsiteX5" fmla="*/ 3278417 w 4465531"/>
                <a:gd name="connsiteY5" fmla="*/ 2286000 h 4564856"/>
                <a:gd name="connsiteX6" fmla="*/ 2610 w 4465531"/>
                <a:gd name="connsiteY6" fmla="*/ 1016000 h 4564856"/>
                <a:gd name="connsiteX7" fmla="*/ 2610 w 4465531"/>
                <a:gd name="connsiteY7" fmla="*/ 0 h 4564856"/>
                <a:gd name="connsiteX0" fmla="*/ 2610 w 4467453"/>
                <a:gd name="connsiteY0" fmla="*/ 0 h 4564856"/>
                <a:gd name="connsiteX1" fmla="*/ 4467453 w 4467453"/>
                <a:gd name="connsiteY1" fmla="*/ 1816894 h 4564856"/>
                <a:gd name="connsiteX2" fmla="*/ 4465073 w 4467453"/>
                <a:gd name="connsiteY2" fmla="*/ 2755106 h 4564856"/>
                <a:gd name="connsiteX3" fmla="*/ 229 w 4467453"/>
                <a:gd name="connsiteY3" fmla="*/ 4564856 h 4564856"/>
                <a:gd name="connsiteX4" fmla="*/ 228 w 4467453"/>
                <a:gd name="connsiteY4" fmla="*/ 3545681 h 4564856"/>
                <a:gd name="connsiteX5" fmla="*/ 3278417 w 4467453"/>
                <a:gd name="connsiteY5" fmla="*/ 2286000 h 4564856"/>
                <a:gd name="connsiteX6" fmla="*/ 2610 w 4467453"/>
                <a:gd name="connsiteY6" fmla="*/ 1016000 h 4564856"/>
                <a:gd name="connsiteX7" fmla="*/ 2610 w 4467453"/>
                <a:gd name="connsiteY7" fmla="*/ 0 h 4564856"/>
                <a:gd name="connsiteX0" fmla="*/ 2610 w 4467453"/>
                <a:gd name="connsiteY0" fmla="*/ 0 h 4564856"/>
                <a:gd name="connsiteX1" fmla="*/ 4467453 w 4467453"/>
                <a:gd name="connsiteY1" fmla="*/ 1816894 h 4564856"/>
                <a:gd name="connsiteX2" fmla="*/ 4465073 w 4467453"/>
                <a:gd name="connsiteY2" fmla="*/ 2755106 h 4564856"/>
                <a:gd name="connsiteX3" fmla="*/ 229 w 4467453"/>
                <a:gd name="connsiteY3" fmla="*/ 4564856 h 4564856"/>
                <a:gd name="connsiteX4" fmla="*/ 228 w 4467453"/>
                <a:gd name="connsiteY4" fmla="*/ 3545681 h 4564856"/>
                <a:gd name="connsiteX5" fmla="*/ 3278417 w 4467453"/>
                <a:gd name="connsiteY5" fmla="*/ 2286000 h 4564856"/>
                <a:gd name="connsiteX6" fmla="*/ 2610 w 4467453"/>
                <a:gd name="connsiteY6" fmla="*/ 1020763 h 4564856"/>
                <a:gd name="connsiteX7" fmla="*/ 2610 w 4467453"/>
                <a:gd name="connsiteY7" fmla="*/ 0 h 4564856"/>
                <a:gd name="connsiteX0" fmla="*/ 2610 w 4467453"/>
                <a:gd name="connsiteY0" fmla="*/ 0 h 4564856"/>
                <a:gd name="connsiteX1" fmla="*/ 4467453 w 4467453"/>
                <a:gd name="connsiteY1" fmla="*/ 1816894 h 4564856"/>
                <a:gd name="connsiteX2" fmla="*/ 4465073 w 4467453"/>
                <a:gd name="connsiteY2" fmla="*/ 2755106 h 4564856"/>
                <a:gd name="connsiteX3" fmla="*/ 229 w 4467453"/>
                <a:gd name="connsiteY3" fmla="*/ 4564856 h 4564856"/>
                <a:gd name="connsiteX4" fmla="*/ 228 w 4467453"/>
                <a:gd name="connsiteY4" fmla="*/ 3545681 h 4564856"/>
                <a:gd name="connsiteX5" fmla="*/ 3271273 w 4467453"/>
                <a:gd name="connsiteY5" fmla="*/ 2288382 h 4564856"/>
                <a:gd name="connsiteX6" fmla="*/ 2610 w 4467453"/>
                <a:gd name="connsiteY6" fmla="*/ 1020763 h 4564856"/>
                <a:gd name="connsiteX7" fmla="*/ 2610 w 4467453"/>
                <a:gd name="connsiteY7" fmla="*/ 0 h 4564856"/>
                <a:gd name="connsiteX0" fmla="*/ 2610 w 4467453"/>
                <a:gd name="connsiteY0" fmla="*/ 0 h 4564856"/>
                <a:gd name="connsiteX1" fmla="*/ 4467453 w 4467453"/>
                <a:gd name="connsiteY1" fmla="*/ 1816894 h 4564856"/>
                <a:gd name="connsiteX2" fmla="*/ 4465073 w 4467453"/>
                <a:gd name="connsiteY2" fmla="*/ 2755106 h 4564856"/>
                <a:gd name="connsiteX3" fmla="*/ 229 w 4467453"/>
                <a:gd name="connsiteY3" fmla="*/ 4564856 h 4564856"/>
                <a:gd name="connsiteX4" fmla="*/ 228 w 4467453"/>
                <a:gd name="connsiteY4" fmla="*/ 3545681 h 4564856"/>
                <a:gd name="connsiteX5" fmla="*/ 3271273 w 4467453"/>
                <a:gd name="connsiteY5" fmla="*/ 2288382 h 4564856"/>
                <a:gd name="connsiteX6" fmla="*/ 2610 w 4467453"/>
                <a:gd name="connsiteY6" fmla="*/ 1020763 h 4564856"/>
                <a:gd name="connsiteX7" fmla="*/ 2610 w 4467453"/>
                <a:gd name="connsiteY7" fmla="*/ 0 h 4564856"/>
                <a:gd name="connsiteX0" fmla="*/ 2610 w 4465530"/>
                <a:gd name="connsiteY0" fmla="*/ 0 h 4564856"/>
                <a:gd name="connsiteX1" fmla="*/ 4465071 w 4465530"/>
                <a:gd name="connsiteY1" fmla="*/ 1819275 h 4564856"/>
                <a:gd name="connsiteX2" fmla="*/ 4465073 w 4465530"/>
                <a:gd name="connsiteY2" fmla="*/ 2755106 h 4564856"/>
                <a:gd name="connsiteX3" fmla="*/ 229 w 4465530"/>
                <a:gd name="connsiteY3" fmla="*/ 4564856 h 4564856"/>
                <a:gd name="connsiteX4" fmla="*/ 228 w 4465530"/>
                <a:gd name="connsiteY4" fmla="*/ 3545681 h 4564856"/>
                <a:gd name="connsiteX5" fmla="*/ 3271273 w 4465530"/>
                <a:gd name="connsiteY5" fmla="*/ 2288382 h 4564856"/>
                <a:gd name="connsiteX6" fmla="*/ 2610 w 4465530"/>
                <a:gd name="connsiteY6" fmla="*/ 1020763 h 4564856"/>
                <a:gd name="connsiteX7" fmla="*/ 2610 w 4465530"/>
                <a:gd name="connsiteY7" fmla="*/ 0 h 4564856"/>
                <a:gd name="connsiteX0" fmla="*/ 2610 w 4465530"/>
                <a:gd name="connsiteY0" fmla="*/ 0 h 4564856"/>
                <a:gd name="connsiteX1" fmla="*/ 4465071 w 4465530"/>
                <a:gd name="connsiteY1" fmla="*/ 1812131 h 4564856"/>
                <a:gd name="connsiteX2" fmla="*/ 4465073 w 4465530"/>
                <a:gd name="connsiteY2" fmla="*/ 2755106 h 4564856"/>
                <a:gd name="connsiteX3" fmla="*/ 229 w 4465530"/>
                <a:gd name="connsiteY3" fmla="*/ 4564856 h 4564856"/>
                <a:gd name="connsiteX4" fmla="*/ 228 w 4465530"/>
                <a:gd name="connsiteY4" fmla="*/ 3545681 h 4564856"/>
                <a:gd name="connsiteX5" fmla="*/ 3271273 w 4465530"/>
                <a:gd name="connsiteY5" fmla="*/ 2288382 h 4564856"/>
                <a:gd name="connsiteX6" fmla="*/ 2610 w 4465530"/>
                <a:gd name="connsiteY6" fmla="*/ 1020763 h 4564856"/>
                <a:gd name="connsiteX7" fmla="*/ 2610 w 4465530"/>
                <a:gd name="connsiteY7" fmla="*/ 0 h 4564856"/>
                <a:gd name="connsiteX0" fmla="*/ 2610 w 4465530"/>
                <a:gd name="connsiteY0" fmla="*/ 0 h 4564856"/>
                <a:gd name="connsiteX1" fmla="*/ 4465071 w 4465530"/>
                <a:gd name="connsiteY1" fmla="*/ 1812131 h 4564856"/>
                <a:gd name="connsiteX2" fmla="*/ 4465073 w 4465530"/>
                <a:gd name="connsiteY2" fmla="*/ 2755106 h 4564856"/>
                <a:gd name="connsiteX3" fmla="*/ 229 w 4465530"/>
                <a:gd name="connsiteY3" fmla="*/ 4564856 h 4564856"/>
                <a:gd name="connsiteX4" fmla="*/ 228 w 4465530"/>
                <a:gd name="connsiteY4" fmla="*/ 3545681 h 4564856"/>
                <a:gd name="connsiteX5" fmla="*/ 3271273 w 4465530"/>
                <a:gd name="connsiteY5" fmla="*/ 2288382 h 4564856"/>
                <a:gd name="connsiteX6" fmla="*/ 2610 w 4465530"/>
                <a:gd name="connsiteY6" fmla="*/ 1023145 h 4564856"/>
                <a:gd name="connsiteX7" fmla="*/ 2610 w 4465530"/>
                <a:gd name="connsiteY7" fmla="*/ 0 h 4564856"/>
                <a:gd name="connsiteX0" fmla="*/ 2610 w 4465530"/>
                <a:gd name="connsiteY0" fmla="*/ 0 h 4564856"/>
                <a:gd name="connsiteX1" fmla="*/ 4465071 w 4465530"/>
                <a:gd name="connsiteY1" fmla="*/ 1812131 h 4564856"/>
                <a:gd name="connsiteX2" fmla="*/ 4465073 w 4465530"/>
                <a:gd name="connsiteY2" fmla="*/ 2755106 h 4564856"/>
                <a:gd name="connsiteX3" fmla="*/ 229 w 4465530"/>
                <a:gd name="connsiteY3" fmla="*/ 4564856 h 4564856"/>
                <a:gd name="connsiteX4" fmla="*/ 228 w 4465530"/>
                <a:gd name="connsiteY4" fmla="*/ 3545681 h 4564856"/>
                <a:gd name="connsiteX5" fmla="*/ 3264129 w 4465530"/>
                <a:gd name="connsiteY5" fmla="*/ 2288382 h 4564856"/>
                <a:gd name="connsiteX6" fmla="*/ 2610 w 4465530"/>
                <a:gd name="connsiteY6" fmla="*/ 1023145 h 4564856"/>
                <a:gd name="connsiteX7" fmla="*/ 2610 w 4465530"/>
                <a:gd name="connsiteY7" fmla="*/ 0 h 4564856"/>
                <a:gd name="connsiteX0" fmla="*/ 0 w 4467986"/>
                <a:gd name="connsiteY0" fmla="*/ 0 h 4564856"/>
                <a:gd name="connsiteX1" fmla="*/ 4467527 w 4467986"/>
                <a:gd name="connsiteY1" fmla="*/ 1812131 h 4564856"/>
                <a:gd name="connsiteX2" fmla="*/ 4467529 w 4467986"/>
                <a:gd name="connsiteY2" fmla="*/ 2755106 h 4564856"/>
                <a:gd name="connsiteX3" fmla="*/ 2685 w 4467986"/>
                <a:gd name="connsiteY3" fmla="*/ 4564856 h 4564856"/>
                <a:gd name="connsiteX4" fmla="*/ 2684 w 4467986"/>
                <a:gd name="connsiteY4" fmla="*/ 3545681 h 4564856"/>
                <a:gd name="connsiteX5" fmla="*/ 3266585 w 4467986"/>
                <a:gd name="connsiteY5" fmla="*/ 2288382 h 4564856"/>
                <a:gd name="connsiteX6" fmla="*/ 5066 w 4467986"/>
                <a:gd name="connsiteY6" fmla="*/ 1023145 h 4564856"/>
                <a:gd name="connsiteX7" fmla="*/ 0 w 4467986"/>
                <a:gd name="connsiteY7" fmla="*/ 0 h 4564856"/>
                <a:gd name="connsiteX0" fmla="*/ 0 w 4467986"/>
                <a:gd name="connsiteY0" fmla="*/ 0 h 4564856"/>
                <a:gd name="connsiteX1" fmla="*/ 4467527 w 4467986"/>
                <a:gd name="connsiteY1" fmla="*/ 1812131 h 4564856"/>
                <a:gd name="connsiteX2" fmla="*/ 4467529 w 4467986"/>
                <a:gd name="connsiteY2" fmla="*/ 2755106 h 4564856"/>
                <a:gd name="connsiteX3" fmla="*/ 2685 w 4467986"/>
                <a:gd name="connsiteY3" fmla="*/ 4564856 h 4564856"/>
                <a:gd name="connsiteX4" fmla="*/ 2684 w 4467986"/>
                <a:gd name="connsiteY4" fmla="*/ 3545681 h 4564856"/>
                <a:gd name="connsiteX5" fmla="*/ 3266585 w 4467986"/>
                <a:gd name="connsiteY5" fmla="*/ 2288382 h 4564856"/>
                <a:gd name="connsiteX6" fmla="*/ 2533 w 4467986"/>
                <a:gd name="connsiteY6" fmla="*/ 1018079 h 4564856"/>
                <a:gd name="connsiteX7" fmla="*/ 0 w 4467986"/>
                <a:gd name="connsiteY7" fmla="*/ 0 h 4564856"/>
                <a:gd name="connsiteX0" fmla="*/ 0 w 4467986"/>
                <a:gd name="connsiteY0" fmla="*/ 0 h 4564856"/>
                <a:gd name="connsiteX1" fmla="*/ 4467527 w 4467986"/>
                <a:gd name="connsiteY1" fmla="*/ 1812131 h 4564856"/>
                <a:gd name="connsiteX2" fmla="*/ 4467529 w 4467986"/>
                <a:gd name="connsiteY2" fmla="*/ 2755106 h 4564856"/>
                <a:gd name="connsiteX3" fmla="*/ 2685 w 4467986"/>
                <a:gd name="connsiteY3" fmla="*/ 4564856 h 4564856"/>
                <a:gd name="connsiteX4" fmla="*/ 2684 w 4467986"/>
                <a:gd name="connsiteY4" fmla="*/ 3545681 h 4564856"/>
                <a:gd name="connsiteX5" fmla="*/ 3266585 w 4467986"/>
                <a:gd name="connsiteY5" fmla="*/ 2288382 h 4564856"/>
                <a:gd name="connsiteX6" fmla="*/ 2533 w 4467986"/>
                <a:gd name="connsiteY6" fmla="*/ 1023145 h 4564856"/>
                <a:gd name="connsiteX7" fmla="*/ 0 w 4467986"/>
                <a:gd name="connsiteY7" fmla="*/ 0 h 4564856"/>
                <a:gd name="connsiteX0" fmla="*/ 0 w 4467986"/>
                <a:gd name="connsiteY0" fmla="*/ 0 h 4567262"/>
                <a:gd name="connsiteX1" fmla="*/ 4467527 w 4467986"/>
                <a:gd name="connsiteY1" fmla="*/ 1814537 h 4567262"/>
                <a:gd name="connsiteX2" fmla="*/ 4467529 w 4467986"/>
                <a:gd name="connsiteY2" fmla="*/ 2757512 h 4567262"/>
                <a:gd name="connsiteX3" fmla="*/ 2685 w 4467986"/>
                <a:gd name="connsiteY3" fmla="*/ 4567262 h 4567262"/>
                <a:gd name="connsiteX4" fmla="*/ 2684 w 4467986"/>
                <a:gd name="connsiteY4" fmla="*/ 3548087 h 4567262"/>
                <a:gd name="connsiteX5" fmla="*/ 3266585 w 4467986"/>
                <a:gd name="connsiteY5" fmla="*/ 2290788 h 4567262"/>
                <a:gd name="connsiteX6" fmla="*/ 2533 w 4467986"/>
                <a:gd name="connsiteY6" fmla="*/ 1025551 h 4567262"/>
                <a:gd name="connsiteX7" fmla="*/ 0 w 4467986"/>
                <a:gd name="connsiteY7" fmla="*/ 0 h 4567262"/>
                <a:gd name="connsiteX0" fmla="*/ 377 w 4465956"/>
                <a:gd name="connsiteY0" fmla="*/ 0 h 4569668"/>
                <a:gd name="connsiteX1" fmla="*/ 4465497 w 4465956"/>
                <a:gd name="connsiteY1" fmla="*/ 1816943 h 4569668"/>
                <a:gd name="connsiteX2" fmla="*/ 4465499 w 4465956"/>
                <a:gd name="connsiteY2" fmla="*/ 2759918 h 4569668"/>
                <a:gd name="connsiteX3" fmla="*/ 655 w 4465956"/>
                <a:gd name="connsiteY3" fmla="*/ 4569668 h 4569668"/>
                <a:gd name="connsiteX4" fmla="*/ 654 w 4465956"/>
                <a:gd name="connsiteY4" fmla="*/ 3550493 h 4569668"/>
                <a:gd name="connsiteX5" fmla="*/ 3264555 w 4465956"/>
                <a:gd name="connsiteY5" fmla="*/ 2293194 h 4569668"/>
                <a:gd name="connsiteX6" fmla="*/ 503 w 4465956"/>
                <a:gd name="connsiteY6" fmla="*/ 1027957 h 4569668"/>
                <a:gd name="connsiteX7" fmla="*/ 377 w 4465956"/>
                <a:gd name="connsiteY7" fmla="*/ 0 h 4569668"/>
                <a:gd name="connsiteX0" fmla="*/ 377 w 4465956"/>
                <a:gd name="connsiteY0" fmla="*/ 0 h 4569668"/>
                <a:gd name="connsiteX1" fmla="*/ 4465497 w 4465956"/>
                <a:gd name="connsiteY1" fmla="*/ 1816943 h 4569668"/>
                <a:gd name="connsiteX2" fmla="*/ 4465499 w 4465956"/>
                <a:gd name="connsiteY2" fmla="*/ 2759918 h 4569668"/>
                <a:gd name="connsiteX3" fmla="*/ 655 w 4465956"/>
                <a:gd name="connsiteY3" fmla="*/ 4569668 h 4569668"/>
                <a:gd name="connsiteX4" fmla="*/ 654 w 4465956"/>
                <a:gd name="connsiteY4" fmla="*/ 3548111 h 4569668"/>
                <a:gd name="connsiteX5" fmla="*/ 3264555 w 4465956"/>
                <a:gd name="connsiteY5" fmla="*/ 2293194 h 4569668"/>
                <a:gd name="connsiteX6" fmla="*/ 503 w 4465956"/>
                <a:gd name="connsiteY6" fmla="*/ 1027957 h 4569668"/>
                <a:gd name="connsiteX7" fmla="*/ 377 w 4465956"/>
                <a:gd name="connsiteY7" fmla="*/ 0 h 4569668"/>
                <a:gd name="connsiteX0" fmla="*/ 377 w 4465956"/>
                <a:gd name="connsiteY0" fmla="*/ 0 h 4569668"/>
                <a:gd name="connsiteX1" fmla="*/ 4465497 w 4465956"/>
                <a:gd name="connsiteY1" fmla="*/ 1816943 h 4569668"/>
                <a:gd name="connsiteX2" fmla="*/ 4465499 w 4465956"/>
                <a:gd name="connsiteY2" fmla="*/ 2759918 h 4569668"/>
                <a:gd name="connsiteX3" fmla="*/ 655 w 4465956"/>
                <a:gd name="connsiteY3" fmla="*/ 4569668 h 4569668"/>
                <a:gd name="connsiteX4" fmla="*/ 654 w 4465956"/>
                <a:gd name="connsiteY4" fmla="*/ 3548111 h 4569668"/>
                <a:gd name="connsiteX5" fmla="*/ 3257411 w 4465956"/>
                <a:gd name="connsiteY5" fmla="*/ 2293194 h 4569668"/>
                <a:gd name="connsiteX6" fmla="*/ 503 w 4465956"/>
                <a:gd name="connsiteY6" fmla="*/ 1027957 h 4569668"/>
                <a:gd name="connsiteX7" fmla="*/ 377 w 4465956"/>
                <a:gd name="connsiteY7" fmla="*/ 0 h 456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65956" h="4569668">
                  <a:moveTo>
                    <a:pt x="377" y="0"/>
                  </a:moveTo>
                  <a:lnTo>
                    <a:pt x="4465497" y="1816943"/>
                  </a:lnTo>
                  <a:cubicBezTo>
                    <a:pt x="4463910" y="2124918"/>
                    <a:pt x="4467086" y="2451943"/>
                    <a:pt x="4465499" y="2759918"/>
                  </a:cubicBezTo>
                  <a:lnTo>
                    <a:pt x="655" y="4569668"/>
                  </a:lnTo>
                  <a:cubicBezTo>
                    <a:pt x="-139" y="4230737"/>
                    <a:pt x="1448" y="3887042"/>
                    <a:pt x="654" y="3548111"/>
                  </a:cubicBezTo>
                  <a:lnTo>
                    <a:pt x="3257411" y="2293194"/>
                  </a:lnTo>
                  <a:lnTo>
                    <a:pt x="503" y="1027957"/>
                  </a:lnTo>
                  <a:cubicBezTo>
                    <a:pt x="-1186" y="686909"/>
                    <a:pt x="2066" y="341048"/>
                    <a:pt x="37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3"/>
          <p:cNvCxnSpPr>
            <a:cxnSpLocks noChangeShapeType="1"/>
          </p:cNvCxnSpPr>
          <p:nvPr userDrawn="1"/>
        </p:nvCxnSpPr>
        <p:spPr bwMode="auto">
          <a:xfrm>
            <a:off x="447675" y="6568594"/>
            <a:ext cx="8691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47675" y="0"/>
            <a:ext cx="8229600" cy="756349"/>
          </a:xfrm>
        </p:spPr>
        <p:txBody>
          <a:bodyPr bIns="0" anchor="b" anchorCtr="0"/>
          <a:lstStyle>
            <a:lvl1pPr>
              <a:lnSpc>
                <a:spcPts val="2600"/>
              </a:lnSpc>
              <a:defRPr sz="2400" spc="-1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48056" y="1179576"/>
            <a:ext cx="8229600" cy="407945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2400"/>
              </a:lnSpc>
              <a:spcBef>
                <a:spcPts val="1200"/>
              </a:spcBef>
              <a:buFont typeface="Arial" charset="0"/>
              <a:buNone/>
              <a:defRPr sz="2200" kern="1200" spc="-100" baseline="0">
                <a:solidFill>
                  <a:schemeClr val="tx1"/>
                </a:solidFill>
              </a:defRPr>
            </a:lvl1pPr>
            <a:lvl2pPr marL="0" indent="231775">
              <a:lnSpc>
                <a:spcPts val="2200"/>
              </a:lnSpc>
              <a:spcBef>
                <a:spcPts val="1200"/>
              </a:spcBef>
              <a:buFont typeface="Arial" charset="0"/>
              <a:buChar char="•"/>
              <a:defRPr sz="2000" spc="-100" baseline="0">
                <a:solidFill>
                  <a:schemeClr val="tx1"/>
                </a:solidFill>
              </a:defRPr>
            </a:lvl2pPr>
            <a:lvl3pPr marL="0" indent="231775">
              <a:lnSpc>
                <a:spcPts val="2200"/>
              </a:lnSpc>
              <a:spcBef>
                <a:spcPts val="1200"/>
              </a:spcBef>
              <a:defRPr sz="2000" spc="-100" baseline="0">
                <a:solidFill>
                  <a:schemeClr val="tx1"/>
                </a:solidFill>
              </a:defRPr>
            </a:lvl3pPr>
            <a:lvl4pPr marL="0" indent="231775">
              <a:lnSpc>
                <a:spcPts val="2200"/>
              </a:lnSpc>
              <a:spcBef>
                <a:spcPts val="1200"/>
              </a:spcBef>
              <a:defRPr sz="2000" spc="-100" baseline="0">
                <a:solidFill>
                  <a:schemeClr val="tx1"/>
                </a:solidFill>
              </a:defRPr>
            </a:lvl4pPr>
            <a:lvl5pPr marL="0" indent="231775">
              <a:lnSpc>
                <a:spcPts val="2200"/>
              </a:lnSpc>
              <a:spcBef>
                <a:spcPts val="1200"/>
              </a:spcBef>
              <a:buFont typeface="Lucida Grande"/>
              <a:buChar char="–"/>
              <a:defRPr sz="2000" spc="-10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44627" y="731520"/>
            <a:ext cx="8229600" cy="356616"/>
          </a:xfrm>
          <a:prstGeom prst="rect">
            <a:avLst/>
          </a:prstGeom>
        </p:spPr>
        <p:txBody>
          <a:bodyPr lIns="0"/>
          <a:lstStyle>
            <a:lvl1pPr marL="0">
              <a:lnSpc>
                <a:spcPts val="2400"/>
              </a:lnSpc>
              <a:spcBef>
                <a:spcPts val="0"/>
              </a:spcBef>
              <a:defRPr sz="2200" spc="-100" baseline="0">
                <a:solidFill>
                  <a:srgbClr val="00BBEE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8264174" y="6269677"/>
            <a:ext cx="536575" cy="246062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76EE58EC-91B6-47AE-993B-68F350CA46E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47676" y="1179576"/>
            <a:ext cx="8229600" cy="4965700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2400"/>
              </a:lnSpc>
              <a:spcBef>
                <a:spcPts val="1200"/>
              </a:spcBef>
              <a:buFont typeface="Arial" charset="0"/>
              <a:buNone/>
              <a:defRPr sz="2200" spc="-100" baseline="0">
                <a:solidFill>
                  <a:schemeClr val="tx1"/>
                </a:solidFill>
              </a:defRPr>
            </a:lvl1pPr>
            <a:lvl2pPr marL="233363" indent="-233363">
              <a:lnSpc>
                <a:spcPts val="2200"/>
              </a:lnSpc>
              <a:spcBef>
                <a:spcPts val="1200"/>
              </a:spcBef>
              <a:buFont typeface="Arial" charset="0"/>
              <a:buChar char="•"/>
              <a:defRPr sz="2000" spc="-100" baseline="0">
                <a:solidFill>
                  <a:schemeClr val="tx1"/>
                </a:solidFill>
              </a:defRPr>
            </a:lvl2pPr>
            <a:lvl3pPr marL="233363" indent="-233363">
              <a:lnSpc>
                <a:spcPts val="2200"/>
              </a:lnSpc>
              <a:spcBef>
                <a:spcPts val="1200"/>
              </a:spcBef>
              <a:defRPr sz="2000" spc="-100" baseline="0">
                <a:solidFill>
                  <a:schemeClr val="tx1"/>
                </a:solidFill>
              </a:defRPr>
            </a:lvl3pPr>
            <a:lvl4pPr marL="233363" indent="-233363">
              <a:lnSpc>
                <a:spcPts val="2200"/>
              </a:lnSpc>
              <a:spcBef>
                <a:spcPts val="1200"/>
              </a:spcBef>
              <a:defRPr sz="2000" spc="-100" baseline="0">
                <a:solidFill>
                  <a:schemeClr val="tx1"/>
                </a:solidFill>
              </a:defRPr>
            </a:lvl4pPr>
            <a:lvl5pPr marL="233363" indent="-233363">
              <a:lnSpc>
                <a:spcPts val="2200"/>
              </a:lnSpc>
              <a:spcBef>
                <a:spcPts val="1200"/>
              </a:spcBef>
              <a:buFont typeface="Lucida Grande"/>
              <a:buChar char="–"/>
              <a:defRPr sz="2000" spc="-10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>
          <a:xfrm>
            <a:off x="8257032" y="6501384"/>
            <a:ext cx="536575" cy="2460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11545-335C-4898-B08B-87E1B7A578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9"/>
          <p:cNvSpPr>
            <a:spLocks noGrp="1"/>
          </p:cNvSpPr>
          <p:nvPr>
            <p:ph type="title" hasCustomPrompt="1"/>
          </p:nvPr>
        </p:nvSpPr>
        <p:spPr>
          <a:xfrm>
            <a:off x="447675" y="0"/>
            <a:ext cx="8229600" cy="756349"/>
          </a:xfrm>
        </p:spPr>
        <p:txBody>
          <a:bodyPr bIns="0" anchor="b" anchorCtr="0"/>
          <a:lstStyle>
            <a:lvl1pPr>
              <a:lnSpc>
                <a:spcPts val="2600"/>
              </a:lnSpc>
              <a:defRPr sz="2400" spc="-10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44627" y="731520"/>
            <a:ext cx="8229600" cy="356616"/>
          </a:xfrm>
          <a:prstGeom prst="rect">
            <a:avLst/>
          </a:prstGeom>
        </p:spPr>
        <p:txBody>
          <a:bodyPr lIns="0"/>
          <a:lstStyle>
            <a:lvl1pPr marL="0">
              <a:lnSpc>
                <a:spcPts val="2400"/>
              </a:lnSpc>
              <a:spcBef>
                <a:spcPts val="0"/>
              </a:spcBef>
              <a:defRPr sz="2200" spc="-100" baseline="0">
                <a:solidFill>
                  <a:srgbClr val="00BBEE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0"/>
          <p:cNvSpPr>
            <a:spLocks noGrp="1"/>
          </p:cNvSpPr>
          <p:nvPr>
            <p:ph type="title"/>
          </p:nvPr>
        </p:nvSpPr>
        <p:spPr bwMode="auto">
          <a:xfrm>
            <a:off x="443865" y="0"/>
            <a:ext cx="8229600" cy="758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Page Title 24/26 Page Title 24/26Page Title 24/26Page Title 24/26Page Title 24/26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61176" y="6208237"/>
            <a:ext cx="536575" cy="24606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90CBDC3A-D49F-4631-A8C7-55D59B33E5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 Placeholder 11"/>
          <p:cNvSpPr txBox="1">
            <a:spLocks/>
          </p:cNvSpPr>
          <p:nvPr/>
        </p:nvSpPr>
        <p:spPr>
          <a:xfrm>
            <a:off x="448056" y="1179576"/>
            <a:ext cx="8229600" cy="4242816"/>
          </a:xfrm>
          <a:prstGeom prst="rect">
            <a:avLst/>
          </a:prstGeom>
        </p:spPr>
        <p:txBody>
          <a:bodyPr lIns="0"/>
          <a:lstStyle/>
          <a:p>
            <a:pPr>
              <a:lnSpc>
                <a:spcPts val="2400"/>
              </a:lnSpc>
              <a:spcBef>
                <a:spcPts val="1200"/>
              </a:spcBef>
              <a:buFont typeface="Arial" charset="0"/>
              <a:buNone/>
              <a:defRPr/>
            </a:pPr>
            <a:r>
              <a:rPr lang="en-US" sz="2200" spc="-100" baseline="0" dirty="0"/>
              <a:t>Body Copy goes here. Typeface is Arial. Type size is </a:t>
            </a:r>
            <a:r>
              <a:rPr lang="en-US" sz="2200" spc="-100" baseline="0" dirty="0" smtClean="0"/>
              <a:t>22/24. </a:t>
            </a:r>
            <a:r>
              <a:rPr lang="en-US" sz="2200" spc="-100" baseline="0" dirty="0"/>
              <a:t>Flush left</a:t>
            </a:r>
            <a:r>
              <a:rPr lang="en-US" sz="2200" spc="-100" baseline="0" dirty="0" smtClean="0"/>
              <a:t>..</a:t>
            </a:r>
            <a:endParaRPr lang="en-US" sz="2200" spc="-100" baseline="0" dirty="0"/>
          </a:p>
          <a:p>
            <a:pPr marL="0" lvl="1" indent="231775">
              <a:lnSpc>
                <a:spcPts val="2200"/>
              </a:lnSpc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000" dirty="0"/>
              <a:t>Second level is </a:t>
            </a:r>
            <a:r>
              <a:rPr lang="en-US" sz="2000" dirty="0" smtClean="0"/>
              <a:t>16/18</a:t>
            </a:r>
            <a:endParaRPr lang="en-US" sz="2000" dirty="0"/>
          </a:p>
        </p:txBody>
      </p:sp>
      <p:cxnSp>
        <p:nvCxnSpPr>
          <p:cNvPr id="1029" name="Straight Connector 11"/>
          <p:cNvCxnSpPr>
            <a:cxnSpLocks noChangeShapeType="1"/>
          </p:cNvCxnSpPr>
          <p:nvPr/>
        </p:nvCxnSpPr>
        <p:spPr bwMode="auto">
          <a:xfrm>
            <a:off x="447675" y="6559556"/>
            <a:ext cx="8691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12" name="Text Placeholder 18"/>
          <p:cNvSpPr txBox="1">
            <a:spLocks/>
          </p:cNvSpPr>
          <p:nvPr/>
        </p:nvSpPr>
        <p:spPr>
          <a:xfrm>
            <a:off x="448056" y="731520"/>
            <a:ext cx="8229600" cy="356616"/>
          </a:xfrm>
          <a:prstGeom prst="rect">
            <a:avLst/>
          </a:prstGeom>
        </p:spPr>
        <p:txBody>
          <a:bodyPr lIns="0"/>
          <a:lstStyle>
            <a:lvl1pPr>
              <a:lnSpc>
                <a:spcPts val="2400"/>
              </a:lnSpc>
              <a:defRPr sz="2200" spc="-100" baseline="0">
                <a:solidFill>
                  <a:srgbClr val="FF9900"/>
                </a:solidFill>
              </a:defRPr>
            </a:lvl1pPr>
          </a:lstStyle>
          <a:p>
            <a:pPr marL="342900" marR="0" lvl="0" indent="-342900" algn="l" defTabSz="914400" rtl="0" eaLnBrk="0" fontAlgn="base" latinLnBrk="0" hangingPunct="0">
              <a:lnSpc>
                <a:spcPts val="24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00BBEE"/>
                </a:solidFill>
                <a:effectLst/>
                <a:uLnTx/>
                <a:uFillTx/>
                <a:latin typeface="Arial" pitchFamily="34" charset="0"/>
                <a:ea typeface="Arial" pitchFamily="-105" charset="-52"/>
                <a:cs typeface="Arial" pitchFamily="34" charset="0"/>
              </a:rPr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Font typeface="Arial" charset="0"/>
        <a:defRPr sz="2400" kern="1200" spc="-110">
          <a:solidFill>
            <a:schemeClr val="tx1"/>
          </a:solidFill>
          <a:latin typeface="Arial" pitchFamily="34" charset="0"/>
          <a:ea typeface="Arial" pitchFamily="-105" charset="-52"/>
          <a:cs typeface="Arial" pitchFamily="34" charset="0"/>
        </a:defRPr>
      </a:lvl1pPr>
      <a:lvl2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Font typeface="Arial" charset="0"/>
        <a:defRPr sz="2400">
          <a:solidFill>
            <a:schemeClr val="tx1"/>
          </a:solidFill>
          <a:latin typeface="Arial" pitchFamily="-105" charset="-52"/>
          <a:ea typeface="Arial" pitchFamily="-105" charset="-52"/>
          <a:cs typeface="Arial" pitchFamily="-105" charset="-52"/>
        </a:defRPr>
      </a:lvl2pPr>
      <a:lvl3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Font typeface="Arial" charset="0"/>
        <a:defRPr sz="2400">
          <a:solidFill>
            <a:schemeClr val="tx1"/>
          </a:solidFill>
          <a:latin typeface="Arial" pitchFamily="-105" charset="-52"/>
          <a:ea typeface="Arial" pitchFamily="-105" charset="-52"/>
          <a:cs typeface="Arial" pitchFamily="-105" charset="-52"/>
        </a:defRPr>
      </a:lvl3pPr>
      <a:lvl4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Font typeface="Arial" charset="0"/>
        <a:defRPr sz="2400">
          <a:solidFill>
            <a:schemeClr val="tx1"/>
          </a:solidFill>
          <a:latin typeface="Arial" pitchFamily="-105" charset="-52"/>
          <a:ea typeface="Arial" pitchFamily="-105" charset="-52"/>
          <a:cs typeface="Arial" pitchFamily="-105" charset="-52"/>
        </a:defRPr>
      </a:lvl4pPr>
      <a:lvl5pPr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buFont typeface="Arial" charset="0"/>
        <a:defRPr sz="2400">
          <a:solidFill>
            <a:schemeClr val="tx1"/>
          </a:solidFill>
          <a:latin typeface="Arial" pitchFamily="-105" charset="-52"/>
          <a:ea typeface="Arial" pitchFamily="-105" charset="-52"/>
          <a:cs typeface="Arial" pitchFamily="-105" charset="-5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Font typeface="Arial" pitchFamily="-105" charset="-52"/>
        <a:defRPr sz="2600">
          <a:solidFill>
            <a:schemeClr val="tx1"/>
          </a:solidFill>
          <a:latin typeface="Arial" pitchFamily="-105" charset="-52"/>
          <a:ea typeface="Arial" pitchFamily="-105" charset="-52"/>
          <a:cs typeface="Arial" pitchFamily="-105" charset="-5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Font typeface="Arial" pitchFamily="-105" charset="-52"/>
        <a:defRPr sz="2600">
          <a:solidFill>
            <a:schemeClr val="tx1"/>
          </a:solidFill>
          <a:latin typeface="Arial" pitchFamily="-105" charset="-52"/>
          <a:ea typeface="Arial" pitchFamily="-105" charset="-52"/>
          <a:cs typeface="Arial" pitchFamily="-105" charset="-5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Font typeface="Arial" pitchFamily="-105" charset="-52"/>
        <a:defRPr sz="2600">
          <a:solidFill>
            <a:schemeClr val="tx1"/>
          </a:solidFill>
          <a:latin typeface="Arial" pitchFamily="-105" charset="-52"/>
          <a:ea typeface="Arial" pitchFamily="-105" charset="-52"/>
          <a:cs typeface="Arial" pitchFamily="-105" charset="-5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Font typeface="Arial" pitchFamily="-105" charset="-52"/>
        <a:defRPr sz="2600">
          <a:solidFill>
            <a:schemeClr val="tx1"/>
          </a:solidFill>
          <a:latin typeface="Arial" pitchFamily="-105" charset="-52"/>
          <a:ea typeface="Arial" pitchFamily="-105" charset="-52"/>
          <a:cs typeface="Arial" pitchFamily="-105" charset="-5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defRPr sz="1000" kern="1200">
          <a:solidFill>
            <a:schemeClr val="tx1"/>
          </a:solidFill>
          <a:latin typeface="Arial" pitchFamily="34" charset="0"/>
          <a:ea typeface="Arial" pitchFamily="-105" charset="-52"/>
          <a:cs typeface="Arial" pitchFamily="34" charset="0"/>
        </a:defRPr>
      </a:lvl1pPr>
      <a:lvl2pPr marL="173038" indent="-17303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000" kern="1200">
          <a:solidFill>
            <a:srgbClr val="778888"/>
          </a:solidFill>
          <a:latin typeface="Arial" pitchFamily="34" charset="0"/>
          <a:ea typeface="Arial" pitchFamily="-105" charset="-52"/>
          <a:cs typeface="Arial" pitchFamily="34" charset="0"/>
        </a:defRPr>
      </a:lvl2pPr>
      <a:lvl3pPr marL="173038" indent="-17303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000" kern="1200">
          <a:solidFill>
            <a:srgbClr val="778888"/>
          </a:solidFill>
          <a:latin typeface="Arial" pitchFamily="34" charset="0"/>
          <a:ea typeface="Arial" pitchFamily="-105" charset="-52"/>
          <a:cs typeface="Arial" pitchFamily="34" charset="0"/>
        </a:defRPr>
      </a:lvl3pPr>
      <a:lvl4pPr marL="173038" indent="-17303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000" kern="1200">
          <a:solidFill>
            <a:srgbClr val="778888"/>
          </a:solidFill>
          <a:latin typeface="Arial" pitchFamily="34" charset="0"/>
          <a:ea typeface="Arial" pitchFamily="-105" charset="-52"/>
          <a:cs typeface="Arial" pitchFamily="34" charset="0"/>
        </a:defRPr>
      </a:lvl4pPr>
      <a:lvl5pPr marL="269875" indent="-269875" algn="l" rtl="0" eaLnBrk="1" fontAlgn="base" hangingPunct="1">
        <a:spcBef>
          <a:spcPct val="20000"/>
        </a:spcBef>
        <a:spcAft>
          <a:spcPct val="0"/>
        </a:spcAft>
        <a:buFont typeface="Lucida Grande" pitchFamily="-105" charset="0"/>
        <a:buChar char="−"/>
        <a:defRPr sz="1000" kern="1200">
          <a:solidFill>
            <a:srgbClr val="778888"/>
          </a:solidFill>
          <a:latin typeface="Arial" pitchFamily="34" charset="0"/>
          <a:ea typeface="Arial" pitchFamily="-105" charset="-52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ng/url?sa=i&amp;rct=j&amp;q=&amp;esrc=s&amp;frm=1&amp;source=images&amp;cd=&amp;cad=rja&amp;uact=8&amp;docid=RB_BSdwOFuxOtM&amp;tbnid=AGsCByCUM7gQQM:&amp;ved=0CAUQjRw&amp;url=http://campuscareercoach.com/ask-the-coach/does-my-resume-needs-an-objective-statement&amp;ei=d8edU7bQJumx0QXuk4CYDQ&amp;bvm=bv.68911936,d.ZWU&amp;psig=AFQjCNGDcd4wKdG-sY0rXMZlbplj4ZSHxw&amp;ust=140293541122404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hyperlink" Target="http://www.google.com/url?sa=i&amp;rct=j&amp;q=&amp;esrc=s&amp;frm=1&amp;source=images&amp;cd=&amp;cad=rja&amp;uact=8&amp;docid=3upgOBy6LCGPSM&amp;tbnid=3HuiD8IEJVqYKM:&amp;ved=0CAUQjRw&amp;url=http://techloy.com/2012/03/08/paga-2-million-grant-efina/&amp;ei=35GeU-H_JurO0AXrxoF4&amp;bvm=bv.68911936,d.ZWU&amp;psig=AFQjCNG5_8ZHZxBOz1LbbidfC8o5NO6tWQ&amp;ust=1402987349445236" TargetMode="External"/><Relationship Id="rId18" Type="http://schemas.openxmlformats.org/officeDocument/2006/relationships/image" Target="../media/image13.png"/><Relationship Id="rId3" Type="http://schemas.openxmlformats.org/officeDocument/2006/relationships/hyperlink" Target="http://www.google.com/url?sa=i&amp;rct=j&amp;q=&amp;esrc=s&amp;frm=1&amp;source=images&amp;cd=&amp;cad=rja&amp;uact=8&amp;docid=5M-DR-jun8gRrM&amp;tbnid=J5FwAcV453h0kM:&amp;ved=0CAUQjRw&amp;url=http://www.nairaland.com/1587331/nigerian-bank-customers-soon-able&amp;ei=5paeU-bPINHY0QWPx4GACg&amp;bvm=bv.68911936,d.ZWU&amp;psig=AFQjCNHYU2fJXQL8N89Fgdbeqi7h_taItQ&amp;ust=1402988615085826" TargetMode="External"/><Relationship Id="rId21" Type="http://schemas.openxmlformats.org/officeDocument/2006/relationships/hyperlink" Target="http://www.google.com.ng/url?sa=i&amp;rct=j&amp;q=&amp;esrc=s&amp;frm=1&amp;source=images&amp;cd=&amp;cad=rja&amp;uact=8&amp;docid=Ti3xyxUL5M9PIM&amp;tbnid=CZ0tqE1dCu1ihM:&amp;ved=0CAUQjRw&amp;url=http://connectnigeria.com/articles/2013/07/01/konga-com-opens-pick-up-centres-in-surulere-ikeja-and-vi/&amp;ei=JBqfU_qZKKXG0QXL4IGoDA&amp;bvm=bv.68911936,d.d2k&amp;psig=AFQjCNFkUxB4yYg0gorIAKqlW1d2qjA1Tg&amp;ust=1403022238867059" TargetMode="External"/><Relationship Id="rId7" Type="http://schemas.openxmlformats.org/officeDocument/2006/relationships/hyperlink" Target="https://www.google.com/imgres?imgurl&amp;imgrefurl=http://wallisty.com/airtel-nice-logo-hd-wallpaper/&amp;h=0&amp;w=0&amp;tbnid=LhqdqrA3DO8OaM&amp;zoom=1&amp;tbnh=149&amp;tbnw=338&amp;docid=0Zfijedk3PEJjM&amp;tbm=isch&amp;ei=to-eU_bUN6ip0AWS-IHwBQ&amp;ved=0CAgQsCUoAg" TargetMode="External"/><Relationship Id="rId12" Type="http://schemas.openxmlformats.org/officeDocument/2006/relationships/image" Target="../media/image10.png"/><Relationship Id="rId17" Type="http://schemas.openxmlformats.org/officeDocument/2006/relationships/hyperlink" Target="http://www.google.com/url?sa=i&amp;rct=j&amp;q=&amp;esrc=s&amp;frm=1&amp;source=images&amp;cd=&amp;cad=rja&amp;uact=8&amp;docid=2baCCAPy8PGpvM&amp;tbnid=Ygq2aYkSwNecpM:&amp;ved=0CAUQjRw&amp;url=http://talkmedianigeria.com/2013/06/17/jumia-celebrates-one-year-anniversary-announces-international-partnerships-including-mastercard-dell-intel-and-nokia/&amp;ei=NZSeU5v3MeqK0AXzt4H4BA&amp;psig=AFQjCNHjSt3dSRZ6-MiToq4FGKMFZfJwYg&amp;ust=1402987932599530" TargetMode="Externa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2.jpe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11" Type="http://schemas.openxmlformats.org/officeDocument/2006/relationships/hyperlink" Target="http://www.gloworld.com/nigeria/" TargetMode="External"/><Relationship Id="rId5" Type="http://schemas.openxmlformats.org/officeDocument/2006/relationships/hyperlink" Target="http://www.google.com/url?sa=i&amp;rct=j&amp;q=&amp;esrc=s&amp;frm=1&amp;source=images&amp;cd=&amp;cad=rja&amp;uact=8&amp;docid=xBb_NdUildp62M&amp;tbnid=1beXS6J_pKBFIM:&amp;ved=0CAUQjRw&amp;url=http://en.wikipedia.org/wiki/MTN_Group&amp;ei=ho-eU8XcO6TT0QXg_YAo&amp;bvm=bv.68911936,d.ZWU&amp;psig=AFQjCNHVg_7R1muLS_FVhgFxGDDdDmNdbQ&amp;ust=1402986753452889" TargetMode="External"/><Relationship Id="rId15" Type="http://schemas.openxmlformats.org/officeDocument/2006/relationships/hyperlink" Target="http://www.google.com/url?sa=i&amp;rct=j&amp;q=&amp;esrc=s&amp;frm=1&amp;source=images&amp;cd=&amp;cad=rja&amp;uact=8&amp;docid=bH92WBn4aKxqcM&amp;tbnid=SwA36ZI5G5v0SM:&amp;ved=0CAUQjRw&amp;url=http://www.projectlightupnigeria.com/corporate-nigeria/computer-warehouse-group.html&amp;ei=AJSeU_aNCOWc0QW2qIGoDA&amp;psig=AFQjCNELuVNKWxkjR0wSHkV25FmcpTENnA&amp;ust=1402987471212621" TargetMode="External"/><Relationship Id="rId10" Type="http://schemas.openxmlformats.org/officeDocument/2006/relationships/image" Target="../media/image9.jpeg"/><Relationship Id="rId19" Type="http://schemas.openxmlformats.org/officeDocument/2006/relationships/hyperlink" Target="http://www.mainonecable.com/" TargetMode="External"/><Relationship Id="rId4" Type="http://schemas.openxmlformats.org/officeDocument/2006/relationships/image" Target="../media/image6.jpeg"/><Relationship Id="rId9" Type="http://schemas.openxmlformats.org/officeDocument/2006/relationships/hyperlink" Target="http://www.google.com/url?sa=i&amp;rct=j&amp;q=&amp;esrc=s&amp;frm=1&amp;source=images&amp;cd=&amp;cad=rja&amp;uact=8&amp;docid=PzmA0hcMZsvPLM&amp;tbnid=B77_86wB9wCiTM:&amp;ved=0CAUQjRw&amp;url=http://innovation-village.com/etisalat-nominated-in-3-categories-at-the-prestigious-gsmas-global-mobile-awards-2014/&amp;ei=HZCeU7uGD-yS0AWjsoFI&amp;bvm=bv.68911936,d.ZWU&amp;psig=AFQjCNGEXAv8LoTEbNfnRv0_uTlnx42UNA&amp;ust=1402986792869808" TargetMode="External"/><Relationship Id="rId14" Type="http://schemas.openxmlformats.org/officeDocument/2006/relationships/image" Target="../media/image11.png"/><Relationship Id="rId22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hyperlink" Target="http://www.google.com.ng/url?sa=i&amp;rct=j&amp;q=&amp;esrc=s&amp;frm=1&amp;source=images&amp;cd=&amp;cad=rja&amp;uact=8&amp;docid=Q-ff0Kl67znbdM&amp;tbnid=38FfUn31Op3G-M:&amp;ved=0CAUQjRw&amp;url=http://www.samsonrosagie.com/project_Category/co-sponsored-projects/&amp;ei=29GdU5L0AoWI0AXxsYDIAQ&amp;bvm=bv.68911936,d.d2k&amp;psig=AFQjCNEPdKDrSUrEAjXL4uW0-dFyOSFRTg&amp;ust=1402938178286793" TargetMode="External"/><Relationship Id="rId7" Type="http://schemas.openxmlformats.org/officeDocument/2006/relationships/hyperlink" Target="http://www.google.com.ng/url?sa=i&amp;rct=j&amp;q=&amp;esrc=s&amp;frm=1&amp;source=images&amp;cd=&amp;cad=rja&amp;uact=8&amp;docid=DxqPru2e7liCcM&amp;tbnid=N6LvJF_uWHjeEM:&amp;ved=0CAUQjRw&amp;url=http://www.nigerianbestforum.com/job/price-monitoring-consultants-recruitment-offer-thursday-27-december-2012/nigerian-communication-commission/&amp;ei=ndKdU4vRNuen0AWj4oHYAg&amp;bvm=bv.68911936,d.d2k&amp;psig=AFQjCNHgfL4Z95i9ywthlDObOibmKd2PiA&amp;ust=1402938392100538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20.png"/><Relationship Id="rId5" Type="http://schemas.openxmlformats.org/officeDocument/2006/relationships/hyperlink" Target="http://www.google.com.ng/url?sa=i&amp;rct=j&amp;q=&amp;esrc=s&amp;frm=1&amp;source=images&amp;cd=&amp;cad=rja&amp;uact=8&amp;docid=iKt3vMMTVgZrAM&amp;tbnid=gboAbRAq9LxkQM:&amp;ved=0CAUQjRw&amp;url=http://mctdemo.nigeriaairexpo.net/&amp;ei=ctKdU5qHDOey0QXbo4HICg&amp;bvm=bv.68911936,d.d2k&amp;psig=AFQjCNFKJgvvOg8oJp3we7S04u-CgihOjw&amp;ust=1402938335273386" TargetMode="External"/><Relationship Id="rId10" Type="http://schemas.openxmlformats.org/officeDocument/2006/relationships/image" Target="../media/image19.jpeg"/><Relationship Id="rId4" Type="http://schemas.openxmlformats.org/officeDocument/2006/relationships/image" Target="../media/image16.jpeg"/><Relationship Id="rId9" Type="http://schemas.openxmlformats.org/officeDocument/2006/relationships/hyperlink" Target="http://www.google.com.ng/url?sa=i&amp;rct=j&amp;q=&amp;esrc=s&amp;frm=1&amp;source=images&amp;cd=&amp;cad=rja&amp;uact=8&amp;docid=qF7CicwOg-wkNM&amp;tbnid=fBrYNSJn52dgLM:&amp;ved=0CAUQjRw&amp;url=http://connectnigeria.com/articles/2013/01/10/revised-regulatory-and-supervisory-guidelines-for-microfinance-banks-in-nigeria/&amp;ei=7tKdU9qWFNSc0wWblIGQCA&amp;psig=AFQjCNFIhyqNXW0udA4NR2Gk6yIixtzFfA&amp;ust=1402938451099103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hyperlink" Target="http://www.google.com.ng/url?sa=i&amp;rct=j&amp;q=&amp;esrc=s&amp;frm=1&amp;source=images&amp;cd=&amp;cad=rja&amp;uact=8&amp;docid=LF_0Mf1Iu4qfrM&amp;tbnid=Ni7HVoAuBWZ1MM:&amp;ved=0CAUQjRw&amp;url=http://www.punchng.com/editorial/prosecuting-nigerias-tax-evaders/&amp;ei=pZueU7SBJvCd0wXWsoEI&amp;bvm=bv.68911936,d.ZWU&amp;psig=AFQjCNGhbvn7MOU3IzqyPG28cO1MgIlLzw&amp;ust=1402989843412835" TargetMode="External"/><Relationship Id="rId7" Type="http://schemas.openxmlformats.org/officeDocument/2006/relationships/hyperlink" Target="http://www.google.com.ng/url?sa=i&amp;rct=j&amp;q=&amp;esrc=s&amp;frm=1&amp;source=images&amp;cd=&amp;cad=rja&amp;uact=8&amp;docid=lVL-nMiVJ3aFLM&amp;tbnid=Ve-VGD8mwlE8gM:&amp;ved=0CAUQjRw&amp;url=http://www.nairaland.com/358286/tribute-nigerian-military-pictures/15&amp;ei=-qGeU8-vDuup0AXE4oGYBQ&amp;bvm=bv.68911936,d.ZWU&amp;psig=AFQjCNHvi5bDyQydMfEgREsg79AKsSIY_g&amp;ust=140299050257255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11" Type="http://schemas.openxmlformats.org/officeDocument/2006/relationships/image" Target="../media/image25.jpeg"/><Relationship Id="rId5" Type="http://schemas.openxmlformats.org/officeDocument/2006/relationships/hyperlink" Target="http://www.google.com.ng/url?sa=i&amp;rct=j&amp;q=&amp;esrc=s&amp;frm=1&amp;source=images&amp;cd=&amp;cad=rja&amp;uact=8&amp;docid=W8MLI-kDA4G7YM&amp;tbnid=dm8JebkVOy38LM:&amp;ved=0CAUQjRw&amp;url=http://news.saanj.net/india-news/electricity-restored-almost-fully-in-all-regions-power-grid/&amp;ei=4pyeU5T5FcfS0QX5sIGgAw&amp;bvm=bv.68911936,d.ZWU&amp;psig=AFQjCNEcs_zlUl7OjaUC45xoP8epLZ07dA&amp;ust=1402990115711276" TargetMode="External"/><Relationship Id="rId10" Type="http://schemas.openxmlformats.org/officeDocument/2006/relationships/hyperlink" Target="http://www.google.com/url?sa=i&amp;rct=j&amp;q=&amp;esrc=s&amp;frm=1&amp;source=images&amp;cd=&amp;cad=rja&amp;uact=8&amp;docid=E6EMHhbrhRyNSM&amp;tbnid=pU-jukNAZCggnM:&amp;ved=0CAUQjRw&amp;url=http://www.nigeriadialogue.com/2012/02/14/privatise-public-schools-in-nigeria/&amp;ei=162eU4b0GKW60wWu-IHQBA&amp;bvm=bv.68911936,d.d2k&amp;psig=AFQjCNFTxSowKz8USJn87IPSZMZcmLIktA&amp;ust=1402994475144530" TargetMode="External"/><Relationship Id="rId4" Type="http://schemas.openxmlformats.org/officeDocument/2006/relationships/image" Target="../media/image21.jpeg"/><Relationship Id="rId9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ng/url?sa=i&amp;rct=j&amp;q=&amp;esrc=s&amp;frm=1&amp;source=images&amp;cd=&amp;cad=rja&amp;uact=8&amp;docid=i5SACu-82m4_TM&amp;tbnid=IHKLnKazy9jHhM:&amp;ved=0CAUQjRw&amp;url=http://www.telegraph.co.uk/finance/personalfinance/borrowing/creditcards/3061437/Secure-online-payments-systems-surge-in-popularity.html&amp;ei=quedU8buNMXjO_D0gbgB&amp;bvm=bv.68911936,d.ZGU&amp;psig=AFQjCNEWQFkLws-ydQ5gJH7sQM4P4YJKHg&amp;ust=1402943777954379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ng/url?sa=i&amp;rct=j&amp;q=&amp;esrc=s&amp;frm=1&amp;source=images&amp;cd=&amp;cad=rja&amp;uact=8&amp;docid=Ei3T6ZLdQrgQoM&amp;tbnid=zD4Nv96slLuKlM:&amp;ved=0CAUQjRw&amp;url=http://markedpoint.com/2012/11/25/filling-gaps-in-us-health-industry/&amp;ei=pRmfU-SICIqM0AX9uIH4Cg&amp;bvm=bv.68911936,d.d2k&amp;psig=AFQjCNHZ0tMGRsDpLMZfBDp2IlyxzgnODw&amp;ust=1403022089576578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ng/url?sa=i&amp;rct=j&amp;q=&amp;esrc=s&amp;frm=1&amp;source=images&amp;cd=&amp;cad=rja&amp;uact=8&amp;docid=Ei3T6ZLdQrgQoM&amp;tbnid=zD4Nv96slLuKlM:&amp;ved=0CAUQjRw&amp;url=http://markedpoint.com/2012/11/25/filling-gaps-in-us-health-industry/&amp;ei=pRmfU-SICIqM0AX9uIH4Cg&amp;bvm=bv.68911936,d.d2k&amp;psig=AFQjCNHZ0tMGRsDpLMZfBDp2IlyxzgnODw&amp;ust=1403022089576578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ng/url?sa=i&amp;rct=j&amp;q=&amp;esrc=s&amp;frm=1&amp;source=images&amp;cd=&amp;cad=rja&amp;uact=8&amp;docid=3Xqdf9MXUXTDZM&amp;tbnid=OS8mfbbP-y5TsM:&amp;ved=0CAUQjRw&amp;url=http://productivelifeconcepts.com/5-questions-you-need-to-ask-before-you-do-anything/&amp;ei=fNadU5qpE8TnywOs2IDIDA&amp;bvm=bv.68911936,d.bGQ&amp;psig=AFQjCNEF6p9AnANSGrAC15IwHc67zQUoEA&amp;ust=1402939302460268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5083" y="421958"/>
            <a:ext cx="8242386" cy="1691640"/>
          </a:xfrm>
        </p:spPr>
        <p:txBody>
          <a:bodyPr/>
          <a:lstStyle/>
          <a:p>
            <a:pPr>
              <a:defRPr/>
            </a:pPr>
            <a:r>
              <a:rPr lang="en-GB" b="1" dirty="0" smtClean="0">
                <a:solidFill>
                  <a:schemeClr val="bg1"/>
                </a:solidFill>
              </a:rPr>
              <a:t>Strategies for Enhancing Collaboration between IT Professionals, Stakeholders and Government</a:t>
            </a:r>
            <a:br>
              <a:rPr lang="en-GB" b="1" dirty="0" smtClean="0">
                <a:solidFill>
                  <a:schemeClr val="bg1"/>
                </a:solidFill>
              </a:rPr>
            </a:br>
            <a:r>
              <a:rPr lang="en-GB" b="1" dirty="0" smtClean="0">
                <a:solidFill>
                  <a:schemeClr val="bg1"/>
                </a:solidFill>
              </a:rPr>
              <a:t/>
            </a:r>
            <a:br>
              <a:rPr lang="en-GB" b="1" dirty="0" smtClean="0">
                <a:solidFill>
                  <a:schemeClr val="bg1"/>
                </a:solidFill>
              </a:rPr>
            </a:br>
            <a:r>
              <a:rPr lang="en-GB" b="1" dirty="0" smtClean="0">
                <a:solidFill>
                  <a:schemeClr val="bg1"/>
                </a:solidFill>
              </a:rPr>
              <a:t/>
            </a:r>
            <a:br>
              <a:rPr lang="en-GB" b="1" dirty="0" smtClean="0">
                <a:solidFill>
                  <a:schemeClr val="bg1"/>
                </a:solidFill>
              </a:rPr>
            </a:br>
            <a:r>
              <a:rPr lang="en-GB" sz="2400" b="1" dirty="0" smtClean="0">
                <a:solidFill>
                  <a:schemeClr val="bg1"/>
                </a:solidFill>
              </a:rPr>
              <a:t/>
            </a:r>
            <a:br>
              <a:rPr lang="en-GB" sz="2400" b="1" dirty="0" smtClean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8205" y="3974726"/>
            <a:ext cx="566338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>
                <a:solidFill>
                  <a:schemeClr val="bg1"/>
                </a:solidFill>
              </a:rPr>
              <a:t>Presented by </a:t>
            </a:r>
            <a:r>
              <a:rPr lang="en-CA" sz="2400" b="1" dirty="0">
                <a:solidFill>
                  <a:schemeClr val="bg1"/>
                </a:solidFill>
              </a:rPr>
              <a:t>Niyi Yusuf</a:t>
            </a:r>
            <a:br>
              <a:rPr lang="en-CA" sz="2400" b="1" dirty="0">
                <a:solidFill>
                  <a:schemeClr val="bg1"/>
                </a:solidFill>
              </a:rPr>
            </a:br>
            <a:r>
              <a:rPr lang="en-CA" sz="2400" i="1" dirty="0">
                <a:solidFill>
                  <a:schemeClr val="bg1"/>
                </a:solidFill>
              </a:rPr>
              <a:t>(Country Managing Director, </a:t>
            </a:r>
            <a:r>
              <a:rPr lang="en-CA" sz="2400" i="1" dirty="0" smtClean="0">
                <a:solidFill>
                  <a:schemeClr val="bg1"/>
                </a:solidFill>
              </a:rPr>
              <a:t>   Accenture </a:t>
            </a:r>
            <a:r>
              <a:rPr lang="en-CA" sz="2400" i="1" dirty="0">
                <a:solidFill>
                  <a:schemeClr val="bg1"/>
                </a:solidFill>
              </a:rPr>
              <a:t>Nigeria)</a:t>
            </a:r>
            <a:br>
              <a:rPr lang="en-CA" sz="2400" i="1" dirty="0">
                <a:solidFill>
                  <a:schemeClr val="bg1"/>
                </a:solidFill>
              </a:rPr>
            </a:br>
            <a:r>
              <a:rPr lang="en-CA" sz="2000" dirty="0">
                <a:solidFill>
                  <a:schemeClr val="bg1"/>
                </a:solidFill>
              </a:rPr>
              <a:t/>
            </a:r>
            <a:br>
              <a:rPr lang="en-CA" sz="2000" dirty="0">
                <a:solidFill>
                  <a:schemeClr val="bg1"/>
                </a:solidFill>
              </a:rPr>
            </a:br>
            <a:r>
              <a:rPr lang="en-CA" sz="2000" dirty="0">
                <a:solidFill>
                  <a:schemeClr val="bg1"/>
                </a:solidFill>
              </a:rPr>
              <a:t>June 2014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731329" y="1297560"/>
            <a:ext cx="5412671" cy="3761134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Establish the case for improved collaboration amongst Government, IT Professionals and other Stakeholders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Highlight </a:t>
            </a:r>
            <a:r>
              <a:rPr lang="en-US" dirty="0"/>
              <a:t>benefits of </a:t>
            </a:r>
            <a:r>
              <a:rPr lang="en-US" dirty="0" smtClean="0"/>
              <a:t>enhanced collaboration amongst stakeholders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Identify </a:t>
            </a:r>
            <a:r>
              <a:rPr lang="en-US" dirty="0"/>
              <a:t>new ways / strategies </a:t>
            </a:r>
            <a:r>
              <a:rPr lang="en-US" dirty="0" smtClean="0"/>
              <a:t>of enhancing effective collaboration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Review successful case studies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11545-335C-4898-B08B-87E1B7A5789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BBEE"/>
                </a:solidFill>
              </a:rPr>
              <a:t>Session Objectives</a:t>
            </a:r>
            <a:endParaRPr lang="en-US" sz="2800" dirty="0">
              <a:solidFill>
                <a:srgbClr val="00BBE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7675" y="941695"/>
            <a:ext cx="8248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http://campuscareercoach.com/wp-content/uploads/2012/10/career-objective-resum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060560"/>
            <a:ext cx="3615121" cy="240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7" name="Picture 33" descr="http://www.nairaland.com/attachments/1507174_interswitch_logo_jpg7ef936505dd85d8eedfc56469063c5c4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2147" y="4188540"/>
            <a:ext cx="1590438" cy="94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129546" y="1401095"/>
            <a:ext cx="5088194" cy="4965700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Telecoms &amp; Information services contributed  8.7% to rebased GDP</a:t>
            </a: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120m telephone subscribers</a:t>
            </a: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57.8m internet users</a:t>
            </a: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Massive surge in internet bandwidth (available 9 TB)</a:t>
            </a: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Online purchases to triple to $1b this year (2014)</a:t>
            </a: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Mobile payments of N271B </a:t>
            </a:r>
            <a:r>
              <a:rPr lang="en-US" sz="1800" dirty="0"/>
              <a:t>in </a:t>
            </a:r>
            <a:r>
              <a:rPr lang="en-US" sz="1800" dirty="0" smtClean="0"/>
              <a:t>25m transactions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11545-335C-4898-B08B-87E1B7A5789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BEE"/>
                </a:solidFill>
              </a:rPr>
              <a:t>Nigeria has witnessed a rapid deployment and adoption of technology as a tool for business in the last 10 - 15 years… </a:t>
            </a:r>
            <a:endParaRPr lang="en-US" dirty="0">
              <a:solidFill>
                <a:srgbClr val="00BBE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7675" y="941695"/>
            <a:ext cx="8248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upload.wikimedia.org/wikipedia/commons/d/dd/MTN_logo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803" y="1522361"/>
            <a:ext cx="920442" cy="87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2.gstatic.com/images?q=tbn:ANd9GcQdGGI1HUU9hu1xAXxtZQhcrcfX2J85lpqhDUuVq5CbW7SCpAFn-3usdNGK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2993" y="1539112"/>
            <a:ext cx="1236246" cy="84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innovation-village.com/wp-content/uploads/2014/02/ETISALAT-LOGO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3908" y="1555660"/>
            <a:ext cx="1086647" cy="912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Gloworld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0398" y="1658896"/>
            <a:ext cx="762000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http://techloy.com/wp-content/uploads/2011/08/paga-logo.png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480" y="3066152"/>
            <a:ext cx="1165126" cy="537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http://www.projectlightupnigeria.com/corporate-nigeria/cd.jpg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6739" y="2850865"/>
            <a:ext cx="1424448" cy="75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21" descr="data:image/jpeg;base64,/9j/4AAQSkZJRgABAQAAAQABAAD/2wCEAAkGBxQSEBUUEhIWFhUXGRcVFxgYFBYUFxcVGBcXGBcXGRUaHCggGBsnGxcVIzEiJSkrLi4uFx8zODMsNygtLysBCgoKDg0OGxAQGy8mICQ3KzA0MTQuLCwsMC80LCwsNy8sLC8sLCwwLDQ0NC8sLDQsLCwvLCwvLC80LCwsLCwsLP/AABEIAOEA4QMBEQACEQEDEQH/xAAcAAEAAgIDAQAAAAAAAAAAAAAABQYHCAEDBAL/xABMEAABAwIBBwcHBwoFBAMAAAABAAIDBBEFBhIhMUFRcQcTYXSBkbMUIjI1UqGxCEJiksHR0hYXIyQ0VHOCsvAVJTNywkOTouFERVP/xAAbAQEAAwADAQAAAAAAAAAAAAAABAUGAQIDB//EADgRAAIBAgIHBwMEAQMFAAAAAAABAgMEBRESEyExQVGRYXGBobHR8CLB4QYVMlI0M0LxFBYjQ4L/2gAMAwEAAhEDEQA/AM4oAgCAIAgCAIAgCAIAgCAIAgCAIAgCAIAgCAIAgCAIAgCAIAgCAIAgCAIAgCAIAgCAIAgCAIAgCAIDoq6tkTc6RwaOnbwGsrxrV6dGOlUeSPSlSnVejBZkBV5WDVFHfpcbf+I+9UVf9QRWylHPtft+S0pYS99SXT3PA7Kec+wODfvKgPHbp8un5JSwygufU+4sqZR6TWOHAg99/sXpDH66f1RT6o6ywui9zaJegylifofeM9Olv1vvsra2xuhV2T+l9u7r75ECthtWG2P1Lz6E0CrjeVxygCAIAgCAIAgCAIAgKJlFVPdUPDibNNmi+gDfbp19qxOLXFWVzKMm8luRpbGlCNGLS3kXdVWbJpy1xGolcqTTzTDSe8teS2KueTFIbkC7SddhrBO3X8VqsFxCdVujUebW1Mo8StIwSqQWXMsa0BUhAEAQBAEAQBAR+M4o2Bl9bj6Ld/SehQb++ha09J7W9y+cCVa2sq8suC3so1XVPlcXPdc+4DcBsCxFxcVK89Oo8383GkpUoUo6MFsOleJ6E5kzhYlL3PF2AFo6XEaT2A+8K8wawjXcp1F9K2eL9l6rkVuIXTpJRhv3+H5ImspzHI5jtbTbjuPaLHtVTcUJUKsqct6J9KoqkFNcTpXidyXwTG3QkNdcx7tZb0t+5W+G4pO3ehPbD07vYg3dlGstKOyXr3l2jeHAEG4IuDvBWyjJSSlHczOSi4vJ7z6XY4CAIAgCAIAgCAIDyVmGxSm8jATv0g94UWvZUK7zqRzfR+R70rmrSWUJZHm/J+n/APz/APJ/3qP+z2f9PN+57fuFx/byXsVvKHCRA4FhOY69r6wRsvu0rO4rh8bWSlD+L8i3sbt14tS3o8uC1GZURu2Z1jwd5p+Ki4bV1VzCXbl12Htd09OjKPzZtMhLfGVCAIAgCAIAgPl7gASdAGk8AuJSUVmzlJt5Ix5idaZpXPPBo3NGof3vK+f3t1K5rOo/DsXzzNXb0VRpqC+M8qinsfUcZc4NaLkkADpOpdoQc5KMd7OJSUU29yMiYdSCKJrBsGk7ztPevoNrbq3pRprh6mUr1XVqOb4kHlhQXAmA1ea7h809+jtCpMetM4qvHhsfdw9vEssLr5N0n3oqqy5dBAWfJDENcLjvcz/kPt71psBu286Eu9fdffqU2KW+6qu5/PLoWhaUpggCAIAgCAIAgCAIAgIbKuDOpydrCHfYfj7lU41S07Vv+uT+33LDDamjXy57PuUlYo0RaKLKoBoErHFw0XbY36bEiy09vj8FBKtF581lt9CmrYU3LOm1l2no/KuL2JO5v4lI/f7b+sui9zx/aqvNefsPyri9iTub+JP3+2/rLovcftVXmvP2H5VxexJ3N/En7/bf1l0XuP2qrzXn7D8q4vYk7m/iT9/tv6y6L3H7VV5rz9h+VcXsSdzfxJ+/239ZdF7j9qq815+x20uUkcj2sayS7jYXDbdvnL1oYzQrVFTjGWb7vc6VMNqU4Oba2d/sduU02bTPtrdZvedPuuvXF6rp2ksuOzr+Dph8NKuuzaVXBqOOV+bI8tJ9GwFj0XOorL4fbULiehUk0+Hb48y7uq1SlHShHPmWWLJiAa893F1vgAtFDA7WO/N979siolidd7sl4e+Z7abCYYyCyMAjUdJI7SptGwt6LThBJ9fUjVLutUWUpbD2qWRz5kjDgQ4Ag6CDpBXWUVJOMlmmcxk4vNbyNlyfp3f9O3Bzh7r2VfPCbSX+zo2iXHELiP8Au9Dw1eTUDWlxkcwDSSSCB7rqFXwS1hFzcnFLu9iVSxKvKSiopsr2HzCOoY5pNg8aSLHNJsdHAlUFrUjSuoyg9mfluLWvBzoyjLfl5mQ1vjKBAEAQBAEAQBAEAQBAdVVDnxuYfnNI7xZedamqlOUHxTR3pz0JqXIxqRbQV85aaeTNfnmFwDi6HJyhwEBwhyLoCTycH61Hxd/S5WWEf5kPH0ZDv/8AHl4eqLDlgP1cf7x8HK/x1Z2vivuVWFv/AMz7n9imLHGgLXk/j2daOY+dqa47eg9PTt469ThWLaeVGs9vB8+x9vr376S+sNHOpTWzivbs+bt1kWiKgIAgOqpqGxtLnmwH99686tWFKDnN5JHenTlUkoxW0o+M4s6d25g9Fv2nefgsTiGIzup8orcvu+309dJaWkaEeb4v2I+IXcAN4+Kg003NJEqTyTMmr6QY4IAgCAIAgCAIAgCAIAgMf49BmVEg2E5w/m0/ElYPFKWquprnt67TU2VTToRfh02HdkxCx9QA8A6CQDqLhbZwuexe2DUqdS5yms9ja7zzxCc4Uc4/EXjMG4dy2uiuRm9JlYyuw9rQ2RrQCTmusLA3BIPHQe9ZrHbSEYqtFZPPJlzhdxKTdOTz4orKzRcmRcPpGMjaGNFrA3tpOjWTtK+hW1ClSpqMFs9TJ16s5zbkztnpmPaWuaCDvH92XpUo06kXGaTR5wqzg9KL2lFoSIqtovobIW36Llt+5Yq2yt75LgpZeeRpa2dW2fas/uXDHabnKd7RrtnDi03t7rdq1uI0XWtpxW/f02lDZ1NXWi38z2GP1gTUAC+gLmKbeSGeW0ybE2zQNwA7l9IjHRikY6TzbZ9LscBAV/LOO8THbnW7wfu96ocfhnQjLk/sWuEyyqSXYVBZIvT34FTc5UMGwHOPBun42Hap+GUXVuoLlt6fMiNeVNXRk/DqZAW8MsEAQBAEAQBAEAQBAEAQFTyzgs9j94LT2G4+J7llv1BSynCpz2dP+S8wmpnGUOW0hcMqObmY/YHC/A6D7iVT2VbU3EJ8n5bmWFxT1lKUeaMjL6CZMispos6mf0Wd3EX911WYvT07SXZk/Mm4fLRuI9uZRVhzSmQcDlzqeM/RA+r5v2Lf4dPTtab7Eumwy15HRryXb67T3KYRjHGI/wCtJ/vf/UV89vP8ip3v1NbQ/wBKPcvQvWDVvPQtdt1O/wBw1/f2rbWFyrihGfHc+/5tM1dUdTVceHDuKllDhvMy3A8x2lvQdrf72LK4rYu3q6UV9Mt3Z2e3YXtjcqtTyf8AJb/c8uERZ1RGPpA9g0n3BRsPp6y5hHtXltPa6no0ZPs/Bf6mpZG3Oe4NHSfhvW6q1qdKOlUeSMvTpzqPKCzK5XZVabQs0e06+ng0f30LP3OP5PKjHxft87i2o4VszqvwXue/Dso45ND/ANG7pPmng777KdaYzQrbJ/S+3d19yNXw6rT2x2rz6HdlJFnUr+izu4gn3XXtisNO0nl39GedhLRuI9ChrCmmLnkvhhiZnuFnv2bQ3YOJ19y2WDWLoU9ZNfVLyXzaZ/EblVJ6Edy9ScVyVoQBAEAQBAEAQBAEAQBAQ+VUGdTk7WkO+w+4+5VONUtO1b/rk/sT8NqaNdLns+5SFijRlkoMqS1gbIwuI0ZwOk8Qdq0dtj2jBRqxza4oqa2FqUtKDy7DqxfKPnYyxjC0O1knTbcAF532Na6k6dOOWe9s7WuHaqenJ55EAqAtCZwXHjA3Mc3Obe402Ivr4hXOHYs7aOrms4+aIF3YKu9JPJkhPlYM05kZztmcRYd2tT6n6ghovVwefbuIkMJef1S2dhV3uJJJ0km54nWszKTlJye9l0kkskSeAYpzEmn0HaHdG5wVlhd//wBLUyl/F7/ch3trr4bP5Ld7F0qIGTR5rrOa4XBHuIK2NSnTuKejLbF/M0Z6E50Z5rY0VKpw6Wkk5xgzmi9nWvm3FruGw2vp1fBZWrZV8Pqa2mtJbcny718XoXlO5pXcNXLY+XPu+ZkTUVDpHZz3Fx3n7Nyqa1epWlpVHmydCnGmtGKyR1LyO4QHtoq+UAxtJc1wLcyxdrFtA1jsU63vLiMXRh9Seay39OPQj1aFJvWS2Nbc93UnsDydzSJJhpGlrNdul289CvMNwfVtVa+/guXeVl5iOktClu5+xZFoSoCAIAgCAIAgCAIAgCAIAgOqqhz2OYfnAt7xZedamqlOUHxTR3pz0JqS4GNnCxsdY0L5zJOLyZr089qOFwAQucnvAXACALnJgLgBAS2DY26DzSC6M7No6W/crbD8TqWv0yWcPTuIV3ZRr/Utkvm8uFFXxyi8bgd41EcRsWtt7qlcR0qbz9ehQVqFSk8po81XgcEmkssd7fN9w0HuUevhdrW2uOT7Nn4PWlfV6exPNdu08Dsk49kj+3NP2KC/0/Q4Sfl7EpYtU4xXmdkWSsQ9Jz3dFwB7hf3rvDAbaLzk2/ncdZYrWe5JErSUUcQtGwN4azxOsq0oW1KgsqcUvnPeQatepVec3mehe55BAEAQBAEAQBAEAQBAEAQBAEBQMegzKiQbCc4fzafiT3LCYpS1V1Nc9vXaaiyqadCL8Oh25MRtdUtDwDoJaD7Q0/C69cGhTldJTXB5d50xGUo0G49mfcXh7ARYgEHWCLg9i2soqSyazRm02nmigY3SiKd7WjzdBHAgG3xHYsHiVuqFzKEd29eJqLSq6tGMnvO3JuJrqhoeLixIB1EgXH2nsXtg9OE7pKfbl3nS/nKNBuJeZYmuaWuAIOsHUtpOEZx0ZLNGbjOUXpRe0xxVxhsj2jU1zmjgCQvntxBU6soLcm15mtpy0oKT4pE1kfStdI9zhcsDbX2E308dHvVzgNCE6kpyWbjll45ldilWUYKK45lmxSFroXh40ZpPCwvcdK0d3ThOjJVN2T/5Ke3nKNWLjvzRjuN5BuCQRtBsR2r5/GcoPOLyZrGk1ky65LzyPiLpHF3nWbe2oAbdZ0nbuWzwarVq0HOrLPbkjO4jTpwqKMFlsJglWxXlOnyolN80MA2GxJt2myyNXHq7bUEku78mghhdFfyzZI5LTSSukkkeXWs0btOk2A0D5qsMGq1q7nVqyb4LlzezdyImIwp0lGEFlxLCr4qggCAIAgCAIAgCAIAgCAIAgCAqeWcFnsfvBaew3HxPcsv+oKWUoVOewvMJqZxlDxITD6jm5WP9lwJ4bfddUlpW1NeE+T8uJY16espyjzRkdfQzJFPyyitMx29tu0E/eFk/1BTyrRnzXo/yX2FSzpOPJkbgsubURn6QH1vN+1VuG1NC6g+3LrsJl3HSoSXZ6bTIS3xlTHGI/wCtJ/vf/UV89vP8ip3v1NbQ/wBKPcvQnsitcvBn/JXn6d/9n/z9ysxfdDx+xMZQS5tNId4zfrEN+1W+J1NC0m+zLrsIFjHSrxXj02lBWDNOX3J2LNpo+kF31iSPdZbvCqehaQXj12mYv5aVxLofWPVGZTyHaRmji7R9t+xdsSraq1nLsy67Diyp6deK8em0oCwRqC9ZMU+ZTN3uu89ur3ALcYRR1drHt2/PDIzeIVNOu+zYSqsyCEAQBAEAQBAEAQBAEAQBAEAQEPlVBnU5O1pDvsPuJ7lVYzS1lq3/AFyf2J+G1NGulz2FIWJNGWfDcp2tYGytcSBa7bG4G8EjStNaY7CNNRrJ5riuJT3GGSlNyptZPmReO4r5Q8WFmtuBfWb2uT3BVmJ4grua0Vklu5kyztdRF5vNsjWuIII1jSOKrYycWpLeiY0msmWtmVjMzTG7PtqFs2/G9wOxaqP6gpavNxel5dfwUbwmelsksvMqsshc4uOskk8SblZepN1Jub3vaXcYqMVFcCRwHFPJ3kkEtcADbWLaiO8qwwy/VpN6SzT38yJe2uviknk0enHsdEzQxjSG3uSbXNtQsNik4ni0bmGrpppcczxsrF0Zac3tINUZZFmwrKVjImska67RmgtAIIGrWRYrS2WN06dFU6qea2bOXUp7nDZzqOcGtvM8OPY1z9mtBDAb6dZPTbVtULE8U/6pKEFlFdWSbKy1GcpPNkTGwuIaNZIA4nQFU04OclFb3sJ0pKKbfAyVDGGtDRqAAHACy+jwgoRUVuWwyEpOUnJ8T7XY6hAEAQBAEAQBAEAQBAEAQBAEB11EIexzTqcC09osvOrTVSDg9zTR3pzcJKS4GO66jfE8teLHYdhG8HaFgLm1qW83Ca9n3Gro1oVY6UGee6jnqLoBdALoBdALoBdALoBdALoCcyZw1z5WyEWY3Tc7XbAN+nT2K7wexnUqqrJfStve+wrcQuYwpuCe1l0WwM8EAQBAEAQBAEAQBAEAQBAEAQBAEBw5oOsX46Vw0nvOU2tx8cw32W9wXXVw5I7ayfNjmG+y3uCauHJDWS5scw32W9wTVw5IayXNjmG+y3uCauHJDWS5scw32W9wTVw5IayXNjmG+y3uCauHJDWS5scw32W9wTVw5IayXNjmG+y3uCauHJDWS5scw32W9wTVw5IayXNjmG+y3uCauHJDWS5s7F3OgQBAEAQBAEAQBAEAQBAEAQBAEAQHBKN5ApuM5QPkcWxEtYNFxoc7pvrA6Fj8QxipVk4UXlHnxft8zNDa4fCmtKos35IgydN9u/b3ql0nnnntLHLZkTGE4++JwDyXs230kdIP2K3scXq0ZKNR6UfNdxAubCFVZwWUvIurHggEG4IuDvB1LZRkpJSW5mdaaeTPpcnAQBAEB48VxBsEZedJ1NG87lEvbuNrSdSXgubJFtbyrz0UUeuxKSY+e429kaGjs+9Yu5v69w/rls5cOho6NtTpL6V48TzwzOYbscWneCR8FHp1p03nBtM9ZwjNZSWZbcnscMp5uT0/mnVnW1gjetVhWKOu9VV/lwfP8lHfWKpLWQ3en4J9XpVhAEAQBAEAQBAEAQBAEAQBAEAQEblFKW00hG0BvY4gH3EqvxWbhaTa7uryJdhFSuIp/MlmUJYQ04QBAXjJaUupm32Fzey9x8Vt8Gm5Wkc+GaM3iMVGu8uORLq0IIQBAEBUcs5TzrG7A3O7SSP+IWU/UFRurCHBLPq/wXuExWrlLt+epXlny1CA7qOUtkY4aw4H3r2tpuFaMlwaOlWKlBxfFMySvopkAgCAIAgCAIAgCAIAgCAIAgCAIDzYlS87E9m8aOI0j3gKPd0NfRlT5+p7W9XVVFPkY7kYWkgixBsRuIXz6cJQk4yWTRq4yUlmtx8rqcgC5sNJ1BcpNvJBvLazIWDUnNQMYdes8TpP3di31hbu3t403v495lbutrarktx7VMI4QBAEBW8sKIlrZQPR813A6j3371nsetXOMa0eGx93z1LfCqyTdN8dqKosqXYQEhgVEZZ2i2hpDnHoB1dupWGGWzr3EeS2v52kW8rKlSb4vYi/rdmXCAIAgCAIAgCAIAgCAIAgCAIAgCAjMVwSOfSfNf7Q28RtVbe4ZRuvqeyXNffmTLa9qUNm9cvYhTkk+/8AqttwN+7/ANqo/wC3p5/zWXcWH7tDL+LJfCsBjhOd6b950AcBsVrZYVRtnpb5c/ZEG5v6lZaO5fN5LK0IIQBAEAQHDmgixFwdBC4aTWTOU2nmivV2SzXG8b8z6JFx2HWPeqG5wGnOWlSlo9m9eHxlrRxWUVlUWfaeeHJI38+UW+iLnvOpR6f6eef1z2diPWeLRy+mPUsNDQshbmsFhtO0neSr+2tqdvDQpr895VVq860tKbPSpB4hAEAQBAEAQBAEAQBAEAQBAEAQBAEAQBAEAQBAEAQBAEAQBAEAQBAEAQBAEAQBAEB8mQbx3oDkFAfPODeO8ID7BQBAEBw5wGs2QHDXg6iD2oD6QHAKA5QBAEAQBAcXQHKA+DIN47wgPsFAEAQBAcXQHKAIAgCAIAgNSuUwf5xW/wAZ32IDZLk4FsIourxe9oQGreV4/X6zrFR4r0Btnkt+w0v8CHw2oCUQBAYs+UX6rh61H4M6Ao/ydx/msvVZPGgQGR+XbEZIcJPNPLOcljicWkg5hDnEXGkXzQDvBI2oDBWQ+Vk2GVTZYyTHcCWK/myM2i2rOGsHYei4IG12FYjHUwRzwuDo5Gh7XDaDvGwjURsIIQHrQBAEBWuUDK1mGUbpnWdIfMhZ7chGi/0RrJ3DeQgNVqvFp5JzUPmkM5OfzucQ8O2FpHo22AWA2IDbvJmtdPRU0z7Z8kEMjraBnPja42HElAamZYD/ADCs6xUeK9AbX5ID/LqTq8HhNQEugCAq3KPlY3DaF8ugyu/RwNOm8pBsSPZaAXHhbWQgNWxi0/lHlPPP8ozs/nc45+dvzuGi2q2jUgNpuTrKpuJULJtAlb+jmaNGbK0C5A2NdocOg22FAWdAEAQBAEBqRykOvi9b/HeO7QgNl+T4Wwmh6tB4bUBqzlf+31nWKjxXoDbPJf8AYaX+BD4bUBJoAgMWfKL9Vw9aZ4M6ApHyePWsvVZPGgQF8+UL6pZ1iL+iVAa6sjJBIBIaM5xAvmi4bc7hnOaOJCAyfyJZc+ST+Rzu/QTO/RknRFMfgx+gHcbHRclAbEoAgOmrqmRRukkcGsY0uc4mwa1ouSexAapcomVz8TrHSm4iZdkLCfRjv6RGrPdrPYNOaEBWZWFpLXAgi4IIIII1gg6igNvsh/VdF1Wn8FiA1Vyw9YVnWKjxXoDa7JD1fSdXg8JqAl0Bw9wAJJsBpJOgAb7oDVblRyvOJVzntP6vFeOAb2/Ok4uIvwDRsQEpX8l0seCNrjnc+LzSRWtm0xAto157bZ51aHEa26QI/koyv/w6uBebU82bHNuaL+ZL/KSb/Rc5AbSgoDlAEAQBAai8oRvi1d1iX3OKA2cyB9VUPVqfwmoDVfK/9vrOsVHivQG2eS/7DS/wIfDagJNAEBiz5RfquHrTPBnQFI+Tx61l6rJ40CAvnyhfVLOsRf0SoDHPIVRMnxGeKVodHJSSse06i0yQghAVrLzJV+G1j4H3LD50Tz/1IjqOj5w1HpG4hAZt5FsufLafyWd16mBosSbmWEWAffWXN0B2/QdpsBkxAYH5dsuOcecPp3eYwg1JHzpAQWxX3NNifpWGjNKAheRbIny6p8pmbemgcDY6pJhZzWW2tboc7+UaQSgKflr6yrutVPjPQG0+Q/qui6rT+CxAaq5YesKzrFR4r0Btdkh6vpOrweE1AS6AxRy75YeT04oonfpZ23lI+ZBqI4vNxwDt4QGJuTagpZK5jq6aKKCK0jhI4DnXA+ZGAdYvpPQLbUBsS7L7DCCDX05B0EGRpBG5Aa15dYdTwVsgo5o5qd/6SMseH5gcTeN24tNwN4zelAZs5DMsPKqXySV156cDNudL4L2aenNuGnozNpQGT0AQBAfMkgaC5xAABJJNgANJJOwIDTjKfEBUVlTO30ZZpZG6Lea57i3RwsgNt8m6MwUVNCdccMUZ4sja0/BAamZXD9frOsVHivQG1uR1Q2TDqRzHBzTBFYjoY0EcQQQRsIQEwgCAxT8oyVv+HQNuM41LXAX0lrYZg4gbgXN+sEBS/k7+tZeqyeNAgL58oX1SzrEX9EqAoPyevW0nVpPFhQGXuUvI5uJ0ZYLCeO74HnY+2lhPsuAsew7EBrHhtdNQ1TZY7xzwPOgjSHNJa9jhu9JpG4lAZ2yn5W4hhDJ6ZwFTODG1lwTA8Ac453Q24zb+lnNNrXsBg/JrA5sQq2U8Vy+QkuebuzW63yPPRr6SQNZQG2mT+DRUdNHTwizI25o3k63OdvcTcnpKA1Ny19ZV3WqnxnoDafIf1XRdVp/BYgNVcsPWFZ1io8V6A2uyQ9X0nV4PCagO3KLGo6KllqZj5kbS6w1uOprB9JziAOKA1LxWvmxCtdK4F81RIAGje4hscbegDNaOCAmPza4p+4yd8f4kA/Nrin7jJ3x/iQD82uK/uMnfH+JAReT+LzYbWsma0iSF5a9h824BLZInbr6R0Gx2IDbbB8TjqoI54XZ0cjQ9p6DsI2EG4I2EFAexAYUym5bZ4KmeCKjivFLLEHPkc7O5t7mZ2aALXte10BQMqOUrEK9hjllayJ3pRxNzGuG5xJLiOi9uhAejkmyNfiFax7mnyaBwfK4jzXObZzYRvJNr7m33i4G0SA105ZshZqerlrIYy+nmJkeWgnmpDpkz7aml13B2rzrbrgUXBcpquk/ZqqWIHSWtecwneWG7b9NkBM/nNxX9+f8AUi/AgOHcpmKkW8uk+rEPeGICv1ldPVzAyySzyu80ZznSvNzoa0aTboCAz9yI5ES0MUlRUtzJpw1rYz6UcTdPnbnOJuW7A1u24AHPyhfVLOsRf0SoCg/J69bSdWk8WFAbGIDCXLxkR/8AY07dzaloHY2a3c138p3lAYSQGzXI/kR/h9LzkzbVU4Bk3xs1si6Dtd0m2nNCAyAgNPctfWVd1qp8Z6A2nyH9V0XVafwWIDVXLD1hWdYqPFegNrskPV9J1eDwmoDB3Lrlj5TUijideGnP6QjU+fUexgu3iXbggJLkAyRz5HYhK3zWXjgBGt+qSTgAc0HeXbkBnZAEAQGA+XzJDmphXxN8yUhk4A9GW1mv6A4Cx6QNrkB9cgeWHNSnD5neZKS+Ak+jLa74+gOAuPpA7XIDPSAw7ifIiaisnnfWhrZZpZc1sF3ASPc8DOL7XF9dkBM4RyK4dCQZOenO6STNb9WMNuOgkoDIVHSRwxtjiY2NjRZrWNDWgdAGgIDvQBAQddkdQTOLpaGnc463GFmceLgLlAeT83uGfuEH/bCA5HJ9hg/+BT/9sFAS+GYJTU37PTwxb+biYy/EtAugPegI7HcDp62IRVUQljDg8NJcBnAEA6CNhPegPDgWRlDRSmWlpmxSFpYXBzz5pIJFi4jW0dyAn0B8SxhzS1wDmuBBBAIIOggg6xZAVfDuTfDIJxPHRtEgOc27pHta697tjc4taQdVho2WQFrQBAVWs5OMMlkfJJRsc97nPe4ukuXOJLjodtJKAslHSsijZFG3NZG1rGNGprWgNaNO4AICCqMhMOke576GBznEuc4sBJc43JJ3kkoCegp2sjbGwZrGtDGgaA1oFgBusEBVXcmGFE3NEwnaS+Uk8TnoCzYbQR08TIYWBkbBmtaNQH97UB6UAQBAeXE8OiqYXwzsEkbxZzTqIvf4gG/QgK7Bya4Yx7Xso2Nc0hzXB8oLXA3BBz9BBAQFsQBAEAQBAEAQBAEAQBAEAQBAEAQBAEAQBAEAQBAEAQBAEAQBAEAQBAEAQBAEAQBAEAQBAEAQBAEAQBAEAQBAEAQBAEAQBAEAQBAf/9k="/>
          <p:cNvSpPr>
            <a:spLocks noChangeAspect="1" noChangeArrowheads="1"/>
          </p:cNvSpPr>
          <p:nvPr/>
        </p:nvSpPr>
        <p:spPr bwMode="auto">
          <a:xfrm>
            <a:off x="1174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23" descr="data:image/jpeg;base64,/9j/4AAQSkZJRgABAQAAAQABAAD/2wCEAAkGBxQSEBUUEhIWFhUXGRcVFxgYFBYUFxcVGBcXGBcXGRUaHCggGBsnGxcVIzEiJSkrLi4uFx8zODMsNygtLysBCgoKDg0OGxAQGy8mICQ3KzA0MTQuLCwsMC80LCwsNy8sLC8sLCwwLDQ0NC8sLDQsLCwvLCwvLC80LCwsLCwsLP/AABEIAOEA4QMBEQACEQEDEQH/xAAcAAEAAgIDAQAAAAAAAAAAAAAABQYHCAEDBAL/xABMEAABAwIBBwcHBwoFBAMAAAABAAIDBBEFBhIhMUFRcQcTYXSBkbMUIjI1UqGxCEJiksHR0hYXIyQ0VHOCsvAVJTNywkOTouFERVP/xAAbAQEAAwADAQAAAAAAAAAAAAAABAUGAQIDB//EADgRAAIBAgIHBwMEAQMFAAAAAAABAgMEBRESEyExQVGRYXGBobHR8CLB4QYVMlI0M0LxFBYjQ4L/2gAMAwEAAhEDEQA/AM4oAgCAIAgCAIAgCAIAgCAIAgCAIAgCAIAgCAIAgCAIAgCAIAgCAIAgCAIAgCAIAgCAIAgCAIAgCAIDoq6tkTc6RwaOnbwGsrxrV6dGOlUeSPSlSnVejBZkBV5WDVFHfpcbf+I+9UVf9QRWylHPtft+S0pYS99SXT3PA7Kec+wODfvKgPHbp8un5JSwygufU+4sqZR6TWOHAg99/sXpDH66f1RT6o6ywui9zaJegylifofeM9Olv1vvsra2xuhV2T+l9u7r75ECthtWG2P1Lz6E0CrjeVxygCAIAgCAIAgCAIAgKJlFVPdUPDibNNmi+gDfbp19qxOLXFWVzKMm8luRpbGlCNGLS3kXdVWbJpy1xGolcqTTzTDSe8teS2KueTFIbkC7SddhrBO3X8VqsFxCdVujUebW1Mo8StIwSqQWXMsa0BUhAEAQBAEAQBAR+M4o2Bl9bj6Ld/SehQb++ha09J7W9y+cCVa2sq8suC3so1XVPlcXPdc+4DcBsCxFxcVK89Oo8383GkpUoUo6MFsOleJ6E5kzhYlL3PF2AFo6XEaT2A+8K8wawjXcp1F9K2eL9l6rkVuIXTpJRhv3+H5ImspzHI5jtbTbjuPaLHtVTcUJUKsqct6J9KoqkFNcTpXidyXwTG3QkNdcx7tZb0t+5W+G4pO3ehPbD07vYg3dlGstKOyXr3l2jeHAEG4IuDvBWyjJSSlHczOSi4vJ7z6XY4CAIAgCAIAgCAIDyVmGxSm8jATv0g94UWvZUK7zqRzfR+R70rmrSWUJZHm/J+n/APz/APJ/3qP+z2f9PN+57fuFx/byXsVvKHCRA4FhOY69r6wRsvu0rO4rh8bWSlD+L8i3sbt14tS3o8uC1GZURu2Z1jwd5p+Ki4bV1VzCXbl12Htd09OjKPzZtMhLfGVCAIAgCAIAgPl7gASdAGk8AuJSUVmzlJt5Ix5idaZpXPPBo3NGof3vK+f3t1K5rOo/DsXzzNXb0VRpqC+M8qinsfUcZc4NaLkkADpOpdoQc5KMd7OJSUU29yMiYdSCKJrBsGk7ztPevoNrbq3pRprh6mUr1XVqOb4kHlhQXAmA1ea7h809+jtCpMetM4qvHhsfdw9vEssLr5N0n3oqqy5dBAWfJDENcLjvcz/kPt71psBu286Eu9fdffqU2KW+6qu5/PLoWhaUpggCAIAgCAIAgCAIAgIbKuDOpydrCHfYfj7lU41S07Vv+uT+33LDDamjXy57PuUlYo0RaKLKoBoErHFw0XbY36bEiy09vj8FBKtF581lt9CmrYU3LOm1l2no/KuL2JO5v4lI/f7b+sui9zx/aqvNefsPyri9iTub+JP3+2/rLovcftVXmvP2H5VxexJ3N/En7/bf1l0XuP2qrzXn7D8q4vYk7m/iT9/tv6y6L3H7VV5rz9h+VcXsSdzfxJ+/239ZdF7j9qq815+x20uUkcj2sayS7jYXDbdvnL1oYzQrVFTjGWb7vc6VMNqU4Oba2d/sduU02bTPtrdZvedPuuvXF6rp2ksuOzr+Dph8NKuuzaVXBqOOV+bI8tJ9GwFj0XOorL4fbULiehUk0+Hb48y7uq1SlHShHPmWWLJiAa893F1vgAtFDA7WO/N979siolidd7sl4e+Z7abCYYyCyMAjUdJI7SptGwt6LThBJ9fUjVLutUWUpbD2qWRz5kjDgQ4Ag6CDpBXWUVJOMlmmcxk4vNbyNlyfp3f9O3Bzh7r2VfPCbSX+zo2iXHELiP8Au9Dw1eTUDWlxkcwDSSSCB7rqFXwS1hFzcnFLu9iVSxKvKSiopsr2HzCOoY5pNg8aSLHNJsdHAlUFrUjSuoyg9mfluLWvBzoyjLfl5mQ1vjKBAEAQBAEAQBAEAQBAdVVDnxuYfnNI7xZedamqlOUHxTR3pz0JqXIxqRbQV85aaeTNfnmFwDi6HJyhwEBwhyLoCTycH61Hxd/S5WWEf5kPH0ZDv/8AHl4eqLDlgP1cf7x8HK/x1Z2vivuVWFv/AMz7n9imLHGgLXk/j2daOY+dqa47eg9PTt469ThWLaeVGs9vB8+x9vr376S+sNHOpTWzivbs+bt1kWiKgIAgOqpqGxtLnmwH99686tWFKDnN5JHenTlUkoxW0o+M4s6d25g9Fv2nefgsTiGIzup8orcvu+309dJaWkaEeb4v2I+IXcAN4+Kg003NJEqTyTMmr6QY4IAgCAIAgCAIAgCAIAgMf49BmVEg2E5w/m0/ElYPFKWquprnt67TU2VTToRfh02HdkxCx9QA8A6CQDqLhbZwuexe2DUqdS5yms9ja7zzxCc4Uc4/EXjMG4dy2uiuRm9JlYyuw9rQ2RrQCTmusLA3BIPHQe9ZrHbSEYqtFZPPJlzhdxKTdOTz4orKzRcmRcPpGMjaGNFrA3tpOjWTtK+hW1ClSpqMFs9TJ16s5zbkztnpmPaWuaCDvH92XpUo06kXGaTR5wqzg9KL2lFoSIqtovobIW36Llt+5Yq2yt75LgpZeeRpa2dW2fas/uXDHabnKd7RrtnDi03t7rdq1uI0XWtpxW/f02lDZ1NXWi38z2GP1gTUAC+gLmKbeSGeW0ybE2zQNwA7l9IjHRikY6TzbZ9LscBAV/LOO8THbnW7wfu96ocfhnQjLk/sWuEyyqSXYVBZIvT34FTc5UMGwHOPBun42Hap+GUXVuoLlt6fMiNeVNXRk/DqZAW8MsEAQBAEAQBAEAQBAEAQFTyzgs9j94LT2G4+J7llv1BSynCpz2dP+S8wmpnGUOW0hcMqObmY/YHC/A6D7iVT2VbU3EJ8n5bmWFxT1lKUeaMjL6CZMispos6mf0Wd3EX911WYvT07SXZk/Mm4fLRuI9uZRVhzSmQcDlzqeM/RA+r5v2Lf4dPTtab7Eumwy15HRryXb67T3KYRjHGI/wCtJ/vf/UV89vP8ip3v1NbQ/wBKPcvQvWDVvPQtdt1O/wBw1/f2rbWFyrihGfHc+/5tM1dUdTVceHDuKllDhvMy3A8x2lvQdrf72LK4rYu3q6UV9Mt3Z2e3YXtjcqtTyf8AJb/c8uERZ1RGPpA9g0n3BRsPp6y5hHtXltPa6no0ZPs/Bf6mpZG3Oe4NHSfhvW6q1qdKOlUeSMvTpzqPKCzK5XZVabQs0e06+ng0f30LP3OP5PKjHxft87i2o4VszqvwXue/Dso45ND/ANG7pPmng777KdaYzQrbJ/S+3d19yNXw6rT2x2rz6HdlJFnUr+izu4gn3XXtisNO0nl39GedhLRuI9ChrCmmLnkvhhiZnuFnv2bQ3YOJ19y2WDWLoU9ZNfVLyXzaZ/EblVJ6Edy9ScVyVoQBAEAQBAEAQBAEAQBAQ+VUGdTk7WkO+w+4+5VONUtO1b/rk/sT8NqaNdLns+5SFijRlkoMqS1gbIwuI0ZwOk8Qdq0dtj2jBRqxza4oqa2FqUtKDy7DqxfKPnYyxjC0O1knTbcAF532Na6k6dOOWe9s7WuHaqenJ55EAqAtCZwXHjA3Mc3Obe402Ivr4hXOHYs7aOrms4+aIF3YKu9JPJkhPlYM05kZztmcRYd2tT6n6ghovVwefbuIkMJef1S2dhV3uJJJ0km54nWszKTlJye9l0kkskSeAYpzEmn0HaHdG5wVlhd//wBLUyl/F7/ch3trr4bP5Ld7F0qIGTR5rrOa4XBHuIK2NSnTuKejLbF/M0Z6E50Z5rY0VKpw6Wkk5xgzmi9nWvm3FruGw2vp1fBZWrZV8Pqa2mtJbcny718XoXlO5pXcNXLY+XPu+ZkTUVDpHZz3Fx3n7Nyqa1epWlpVHmydCnGmtGKyR1LyO4QHtoq+UAxtJc1wLcyxdrFtA1jsU63vLiMXRh9Seay39OPQj1aFJvWS2Nbc93UnsDydzSJJhpGlrNdul289CvMNwfVtVa+/guXeVl5iOktClu5+xZFoSoCAIAgCAIAgCAIAgCAIAgOqqhz2OYfnAt7xZedamqlOUHxTR3pz0JqS4GNnCxsdY0L5zJOLyZr089qOFwAQucnvAXACALnJgLgBAS2DY26DzSC6M7No6W/crbD8TqWv0yWcPTuIV3ZRr/Utkvm8uFFXxyi8bgd41EcRsWtt7qlcR0qbz9ehQVqFSk8po81XgcEmkssd7fN9w0HuUevhdrW2uOT7Nn4PWlfV6exPNdu08Dsk49kj+3NP2KC/0/Q4Sfl7EpYtU4xXmdkWSsQ9Jz3dFwB7hf3rvDAbaLzk2/ncdZYrWe5JErSUUcQtGwN4azxOsq0oW1KgsqcUvnPeQatepVec3mehe55BAEAQBAEAQBAEAQBAEAQBAEBQMegzKiQbCc4fzafiT3LCYpS1V1Nc9vXaaiyqadCL8Oh25MRtdUtDwDoJaD7Q0/C69cGhTldJTXB5d50xGUo0G49mfcXh7ARYgEHWCLg9i2soqSyazRm02nmigY3SiKd7WjzdBHAgG3xHYsHiVuqFzKEd29eJqLSq6tGMnvO3JuJrqhoeLixIB1EgXH2nsXtg9OE7pKfbl3nS/nKNBuJeZYmuaWuAIOsHUtpOEZx0ZLNGbjOUXpRe0xxVxhsj2jU1zmjgCQvntxBU6soLcm15mtpy0oKT4pE1kfStdI9zhcsDbX2E308dHvVzgNCE6kpyWbjll45ldilWUYKK45lmxSFroXh40ZpPCwvcdK0d3ThOjJVN2T/5Ke3nKNWLjvzRjuN5BuCQRtBsR2r5/GcoPOLyZrGk1ky65LzyPiLpHF3nWbe2oAbdZ0nbuWzwarVq0HOrLPbkjO4jTpwqKMFlsJglWxXlOnyolN80MA2GxJt2myyNXHq7bUEku78mghhdFfyzZI5LTSSukkkeXWs0btOk2A0D5qsMGq1q7nVqyb4LlzezdyImIwp0lGEFlxLCr4qggCAIAgCAIAgCAIAgCAIAgCAqeWcFnsfvBaew3HxPcsv+oKWUoVOewvMJqZxlDxITD6jm5WP9lwJ4bfddUlpW1NeE+T8uJY16espyjzRkdfQzJFPyyitMx29tu0E/eFk/1BTyrRnzXo/yX2FSzpOPJkbgsubURn6QH1vN+1VuG1NC6g+3LrsJl3HSoSXZ6bTIS3xlTHGI/wCtJ/vf/UV89vP8ip3v1NbQ/wBKPcvQnsitcvBn/JXn6d/9n/z9ysxfdDx+xMZQS5tNId4zfrEN+1W+J1NC0m+zLrsIFjHSrxXj02lBWDNOX3J2LNpo+kF31iSPdZbvCqehaQXj12mYv5aVxLofWPVGZTyHaRmji7R9t+xdsSraq1nLsy67Diyp6deK8em0oCwRqC9ZMU+ZTN3uu89ur3ALcYRR1drHt2/PDIzeIVNOu+zYSqsyCEAQBAEAQBAEAQBAEAQBAEAQEPlVBnU5O1pDvsPuJ7lVYzS1lq3/AFyf2J+G1NGulz2FIWJNGWfDcp2tYGytcSBa7bG4G8EjStNaY7CNNRrJ5riuJT3GGSlNyptZPmReO4r5Q8WFmtuBfWb2uT3BVmJ4grua0Vklu5kyztdRF5vNsjWuIII1jSOKrYycWpLeiY0msmWtmVjMzTG7PtqFs2/G9wOxaqP6gpavNxel5dfwUbwmelsksvMqsshc4uOskk8SblZepN1Jub3vaXcYqMVFcCRwHFPJ3kkEtcADbWLaiO8qwwy/VpN6SzT38yJe2uviknk0enHsdEzQxjSG3uSbXNtQsNik4ni0bmGrpppcczxsrF0Zac3tINUZZFmwrKVjImska67RmgtAIIGrWRYrS2WN06dFU6qea2bOXUp7nDZzqOcGtvM8OPY1z9mtBDAb6dZPTbVtULE8U/6pKEFlFdWSbKy1GcpPNkTGwuIaNZIA4nQFU04OclFb3sJ0pKKbfAyVDGGtDRqAAHACy+jwgoRUVuWwyEpOUnJ8T7XY6hAEAQBAEAQBAEAQBAEAQBAEB11EIexzTqcC09osvOrTVSDg9zTR3pzcJKS4GO66jfE8teLHYdhG8HaFgLm1qW83Ca9n3Gro1oVY6UGee6jnqLoBdALoBdALoBdALoBdALoCcyZw1z5WyEWY3Tc7XbAN+nT2K7wexnUqqrJfStve+wrcQuYwpuCe1l0WwM8EAQBAEAQBAEAQBAEAQBAEAQBAEBw5oOsX46Vw0nvOU2tx8cw32W9wXXVw5I7ayfNjmG+y3uCauHJDWS5scw32W9wTVw5IayXNjmG+y3uCauHJDWS5scw32W9wTVw5IayXNjmG+y3uCauHJDWS5scw32W9wTVw5IayXNjmG+y3uCauHJDWS5scw32W9wTVw5IayXNjmG+y3uCauHJDWS5s7F3OgQBAEAQBAEAQBAEAQBAEAQBAEAQHBKN5ApuM5QPkcWxEtYNFxoc7pvrA6Fj8QxipVk4UXlHnxft8zNDa4fCmtKos35IgydN9u/b3ql0nnnntLHLZkTGE4++JwDyXs230kdIP2K3scXq0ZKNR6UfNdxAubCFVZwWUvIurHggEG4IuDvB1LZRkpJSW5mdaaeTPpcnAQBAEB48VxBsEZedJ1NG87lEvbuNrSdSXgubJFtbyrz0UUeuxKSY+e429kaGjs+9Yu5v69w/rls5cOho6NtTpL6V48TzwzOYbscWneCR8FHp1p03nBtM9ZwjNZSWZbcnscMp5uT0/mnVnW1gjetVhWKOu9VV/lwfP8lHfWKpLWQ3en4J9XpVhAEAQBAEAQBAEAQBAEAQBAEAQEblFKW00hG0BvY4gH3EqvxWbhaTa7uryJdhFSuIp/MlmUJYQ04QBAXjJaUupm32Fzey9x8Vt8Gm5Wkc+GaM3iMVGu8uORLq0IIQBAEBUcs5TzrG7A3O7SSP+IWU/UFRurCHBLPq/wXuExWrlLt+epXlny1CA7qOUtkY4aw4H3r2tpuFaMlwaOlWKlBxfFMySvopkAgCAIAgCAIAgCAIAgCAIAgCAIDzYlS87E9m8aOI0j3gKPd0NfRlT5+p7W9XVVFPkY7kYWkgixBsRuIXz6cJQk4yWTRq4yUlmtx8rqcgC5sNJ1BcpNvJBvLazIWDUnNQMYdes8TpP3di31hbu3t403v495lbutrarktx7VMI4QBAEBW8sKIlrZQPR813A6j3371nsetXOMa0eGx93z1LfCqyTdN8dqKosqXYQEhgVEZZ2i2hpDnHoB1dupWGGWzr3EeS2v52kW8rKlSb4vYi/rdmXCAIAgCAIAgCAIAgCAIAgCAIAgCAjMVwSOfSfNf7Q28RtVbe4ZRuvqeyXNffmTLa9qUNm9cvYhTkk+/8AqttwN+7/ANqo/wC3p5/zWXcWH7tDL+LJfCsBjhOd6b950AcBsVrZYVRtnpb5c/ZEG5v6lZaO5fN5LK0IIQBAEAQHDmgixFwdBC4aTWTOU2nmivV2SzXG8b8z6JFx2HWPeqG5wGnOWlSlo9m9eHxlrRxWUVlUWfaeeHJI38+UW+iLnvOpR6f6eef1z2diPWeLRy+mPUsNDQshbmsFhtO0neSr+2tqdvDQpr895VVq860tKbPSpB4hAEAQBAEAQBAEAQBAEAQBAEAQBAEAQBAEAQBAEAQBAEAQBAEAQBAEAQBAEAQBAEB8mQbx3oDkFAfPODeO8ID7BQBAEBw5wGs2QHDXg6iD2oD6QHAKA5QBAEAQBAcXQHKA+DIN47wgPsFAEAQBAcXQHKAIAgCAIAgNSuUwf5xW/wAZ32IDZLk4FsIourxe9oQGreV4/X6zrFR4r0Btnkt+w0v8CHw2oCUQBAYs+UX6rh61H4M6Ao/ydx/msvVZPGgQGR+XbEZIcJPNPLOcljicWkg5hDnEXGkXzQDvBI2oDBWQ+Vk2GVTZYyTHcCWK/myM2i2rOGsHYei4IG12FYjHUwRzwuDo5Gh7XDaDvGwjURsIIQHrQBAEBWuUDK1mGUbpnWdIfMhZ7chGi/0RrJ3DeQgNVqvFp5JzUPmkM5OfzucQ8O2FpHo22AWA2IDbvJmtdPRU0z7Z8kEMjraBnPja42HElAamZYD/ADCs6xUeK9AbX5ID/LqTq8HhNQEugCAq3KPlY3DaF8ugyu/RwNOm8pBsSPZaAXHhbWQgNWxi0/lHlPPP8ozs/nc45+dvzuGi2q2jUgNpuTrKpuJULJtAlb+jmaNGbK0C5A2NdocOg22FAWdAEAQBAEBqRykOvi9b/HeO7QgNl+T4Wwmh6tB4bUBqzlf+31nWKjxXoDbPJf8AYaX+BD4bUBJoAgMWfKL9Vw9aZ4M6ApHyePWsvVZPGgQF8+UL6pZ1iL+iVAa6sjJBIBIaM5xAvmi4bc7hnOaOJCAyfyJZc+ST+Rzu/QTO/RknRFMfgx+gHcbHRclAbEoAgOmrqmRRukkcGsY0uc4mwa1ouSexAapcomVz8TrHSm4iZdkLCfRjv6RGrPdrPYNOaEBWZWFpLXAgi4IIIII1gg6igNvsh/VdF1Wn8FiA1Vyw9YVnWKjxXoDa7JD1fSdXg8JqAl0Bw9wAJJsBpJOgAb7oDVblRyvOJVzntP6vFeOAb2/Ok4uIvwDRsQEpX8l0seCNrjnc+LzSRWtm0xAto157bZ51aHEa26QI/koyv/w6uBebU82bHNuaL+ZL/KSb/Rc5AbSgoDlAEAQBAai8oRvi1d1iX3OKA2cyB9VUPVqfwmoDVfK/9vrOsVHivQG2eS/7DS/wIfDagJNAEBiz5RfquHrTPBnQFI+Tx61l6rJ40CAvnyhfVLOsRf0SoDHPIVRMnxGeKVodHJSSse06i0yQghAVrLzJV+G1j4H3LD50Tz/1IjqOj5w1HpG4hAZt5FsufLafyWd16mBosSbmWEWAffWXN0B2/QdpsBkxAYH5dsuOcecPp3eYwg1JHzpAQWxX3NNifpWGjNKAheRbIny6p8pmbemgcDY6pJhZzWW2tboc7+UaQSgKflr6yrutVPjPQG0+Q/qui6rT+CxAaq5YesKzrFR4r0Btdkh6vpOrweE1AS6AxRy75YeT04oonfpZ23lI+ZBqI4vNxwDt4QGJuTagpZK5jq6aKKCK0jhI4DnXA+ZGAdYvpPQLbUBsS7L7DCCDX05B0EGRpBG5Aa15dYdTwVsgo5o5qd/6SMseH5gcTeN24tNwN4zelAZs5DMsPKqXySV156cDNudL4L2aenNuGnozNpQGT0AQBAfMkgaC5xAABJJNgANJJOwIDTjKfEBUVlTO30ZZpZG6Lea57i3RwsgNt8m6MwUVNCdccMUZ4sja0/BAamZXD9frOsVHivQG1uR1Q2TDqRzHBzTBFYjoY0EcQQQRsIQEwgCAxT8oyVv+HQNuM41LXAX0lrYZg4gbgXN+sEBS/k7+tZeqyeNAgL58oX1SzrEX9EqAoPyevW0nVpPFhQGXuUvI5uJ0ZYLCeO74HnY+2lhPsuAsew7EBrHhtdNQ1TZY7xzwPOgjSHNJa9jhu9JpG4lAZ2yn5W4hhDJ6ZwFTODG1lwTA8Ac453Q24zb+lnNNrXsBg/JrA5sQq2U8Vy+QkuebuzW63yPPRr6SQNZQG2mT+DRUdNHTwizI25o3k63OdvcTcnpKA1Ny19ZV3WqnxnoDafIf1XRdVp/BYgNVcsPWFZ1io8V6A2uyQ9X0nV4PCagO3KLGo6KllqZj5kbS6w1uOprB9JziAOKA1LxWvmxCtdK4F81RIAGje4hscbegDNaOCAmPza4p+4yd8f4kA/Nrin7jJ3x/iQD82uK/uMnfH+JAReT+LzYbWsma0iSF5a9h824BLZInbr6R0Gx2IDbbB8TjqoI54XZ0cjQ9p6DsI2EG4I2EFAexAYUym5bZ4KmeCKjivFLLEHPkc7O5t7mZ2aALXte10BQMqOUrEK9hjllayJ3pRxNzGuG5xJLiOi9uhAejkmyNfiFax7mnyaBwfK4jzXObZzYRvJNr7m33i4G0SA105ZshZqerlrIYy+nmJkeWgnmpDpkz7aml13B2rzrbrgUXBcpquk/ZqqWIHSWtecwneWG7b9NkBM/nNxX9+f8AUi/AgOHcpmKkW8uk+rEPeGICv1ldPVzAyySzyu80ZznSvNzoa0aTboCAz9yI5ES0MUlRUtzJpw1rYz6UcTdPnbnOJuW7A1u24AHPyhfVLOsRf0SoCg/J69bSdWk8WFAbGIDCXLxkR/8AY07dzaloHY2a3c138p3lAYSQGzXI/kR/h9LzkzbVU4Bk3xs1si6Dtd0m2nNCAyAgNPctfWVd1qp8Z6A2nyH9V0XVafwWIDVXLD1hWdYqPFegNrskPV9J1eDwmoDB3Lrlj5TUijideGnP6QjU+fUexgu3iXbggJLkAyRz5HYhK3zWXjgBGt+qSTgAc0HeXbkBnZAEAQGA+XzJDmphXxN8yUhk4A9GW1mv6A4Cx6QNrkB9cgeWHNSnD5neZKS+Ak+jLa74+gOAuPpA7XIDPSAw7ifIiaisnnfWhrZZpZc1sF3ASPc8DOL7XF9dkBM4RyK4dCQZOenO6STNb9WMNuOgkoDIVHSRwxtjiY2NjRZrWNDWgdAGgIDvQBAQddkdQTOLpaGnc463GFmceLgLlAeT83uGfuEH/bCA5HJ9hg/+BT/9sFAS+GYJTU37PTwxb+biYy/EtAugPegI7HcDp62IRVUQljDg8NJcBnAEA6CNhPegPDgWRlDRSmWlpmxSFpYXBzz5pIJFi4jW0dyAn0B8SxhzS1wDmuBBBAIIOggg6xZAVfDuTfDIJxPHRtEgOc27pHta697tjc4taQdVho2WQFrQBAVWs5OMMlkfJJRsc97nPe4ukuXOJLjodtJKAslHSsijZFG3NZG1rGNGprWgNaNO4AICCqMhMOke576GBznEuc4sBJc43JJ3kkoCegp2sjbGwZrGtDGgaA1oFgBusEBVXcmGFE3NEwnaS+Uk8TnoCzYbQR08TIYWBkbBmtaNQH97UB6UAQBAeXE8OiqYXwzsEkbxZzTqIvf4gG/QgK7Bya4Yx7Xso2Nc0hzXB8oLXA3BBz9BBAQFsQBAEAQBAEAQBAEAQBAEAQBAEAQBAEAQBAEAQBAEAQBAEAQBAEAQBAEAQBAEAQBAEAQBAEAQBAEAQBAEAQBAEAQBAEAQBAEAQBAf/9k="/>
          <p:cNvSpPr>
            <a:spLocks noChangeAspect="1" noChangeArrowheads="1"/>
          </p:cNvSpPr>
          <p:nvPr/>
        </p:nvSpPr>
        <p:spPr bwMode="auto">
          <a:xfrm>
            <a:off x="2698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9" name="Picture 25" descr="http://talkmedianigeria.com/storage/2013/09/Jumia.png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3908" y="2745958"/>
            <a:ext cx="962289" cy="96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MainOne Cable Company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23" y="4273396"/>
            <a:ext cx="1592045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9" descr="data:image/jpeg;base64,/9j/4AAQSkZJRgABAQAAAQABAAD/2wCEAAkGBxASBhAUEw8VExQRDxQUEBAQEhYQGBQYFxQXGBgRFxcYHDQgGBolHBQVITEiJTU3MC4uFx80OD8uQyktMSsBCgoKDg0OGhAQGywkICQ4LCwtLCwsLCwsLDEsLCwsLCwvLCwsLCwsLCwsLCwsLCwsLCwsLCwsLCwsLCwsLCwsLP/AABEIAMIBAwMBEQACEQEDEQH/xAAcAAEAAgMBAQEAAAAAAAAAAAAABQYBBAcDAgj/xABAEAACAgIABAMGBAMDCwUAAAABAgADBBEFBhIhBxMxIkFRYXGBMlKRoRQjQlNiohUzY3KCg5KywtLwFiRDRLH/xAAaAQEAAwEBAQAAAAAAAAAAAAAAAQIEAwUG/8QALhEBAAIBAwMCBQMEAwAAAAAAAAECAwQRMRIhQSJRBRMyYXFCofAUgZHRM7HB/9oADAMBAAIRAxEAPwDuMBAQEBAQEBAQEBAQEBAQEBAQEBAQEBAQEBAQEBAQEBAQEBAQEBAQEBAQEBAQEBAQEBAQEBAQEBAQEBAQEBAQEBAQEBAQEBAQEBAQEBAQEBAQEBAQEBAQEBAQEBAQEBAQEBAQEBAQEBAQEBAQEBAQEBAQEBAQEBAQEBAQEBAQEBAQEBAQEBAQEBAQEBAQEBAQEBAQEBAQEBAQEBAQEBAQEBAQEBAQEBAQEBAQPO24KhLEAAbZidAAepJ90T2IiZnaFOz/ABIxEuIrSy4D+tAFU/TqOz9dThbUVh62L4PmvG9vT+UnwDnLFy7AisUsPpXboE/6pHY/T1l6ZIszanQZsEbzG8e8LCDOjEzAQEBAQEBAQEBAQEBAQEBAQEBAQEBAQEBAQEBAGBzvxX4o4SnHUkBwbLddtgHSqflvqP2Ezam8xG0Pc+DaeLTbLbx2hzaZOz6LefL6RyrgglSpBVgdEEehBiN4nsiaxbetuJ5d35Y4icjgFFp/E6e3r8ykq37gz0aW6qxL4nVYvlZrUjwlJdwICAgICAgICAgICAgICAgICAgICAgICAgY6u8AGgNwG4HN/Fnh7ddF4G1ANTn8vfqUn4A7I+uvjMuprPaXvfBc0erFP5j7ueTK+gjua+W/gB3J+Wh6wiZ6Y3d15TwGo5dx627MqbcfBmJYj7Ftfaejjr01iJfF6zLGXPa8cJeXZiAgICAgICAgICAgICAgICAgICAgICAgIGvk0B1IJI+aMUIP1B3EprO0q7xDB4pVtsbKF4/scpE6h8ldQN/f9Zxmt47xO7diyaW3bLTb714/wgn8Qcqi/oysEK/v0zV7+YBBBH0M5/Pms7Whur8JxZY3w5N/yksTxIwm/GttX1TrH+Ak/tLxqKzyz3+D6iPp2mP8JUcwcOyccociplsUhksPRsH3afU6ddZ8sk6XUYbRbpmNvKuZnhtS79VGUUUnfSyi4D5BgwOvrOP9PWeJejj+NZaxtkrE/sluXeRsfGyBYzG6xfwFwFVT+ZVHv+Z3L0w1r3ZdV8Ty569EemvtHlbAJ2eczAQEBAQEBAQEBAQEBAQEBAQEBAQEBAQEBAr/ADXwCzIx+vHyGxsqsfycis6B/wBFavo9ZPuO9eo+dqWiJ7x2HNcLxYzsPPbH4liB3qPTY9Wq3Hbs3SfZcH1BGh3mz+lrevVSXXoieF94ZzVwnidPli2ty3/17x0Pv5K3qfmu5ky6e1frhFZvitvXtKJ434bodtjWFD/ZWksp+jeq/fcx308T3h6+n+NXjaM3f7xz/jhQeK8KuxsjourKMQSN6YMPTakdiJmtTonaYe7p9TTPWbY545/kvfl3AyL+JrXQ7Vse7OjFOhR6uek/T6nUtSLTbZy1eXFixzbJET7bxvu7nhY/l4iJ1M3SoHVYxZm172J9TN8RtGz421+uZtttu95KCAgICAgICAgICAgICAgICAgCYGNwMwEBAQEBAQKf4h8j1cSwBrVeRWD5N2vv5b/FT+x7j3g98GecVt1q32l+bM/DenNsqsXpsrcpYuwdMDojY7T2aTFq7x5at4nu7j4KJm/5FsvyMqw45BXHqtPUAFPt3dTe0F7aA3rsflPJ1nRFtqwz5I9W1Vd5g4jZncwMyKW62FeOg9ekH2QB7t7LH4bPwni2tN7S+t02GukwR1eO8/z9nVOUeXUw+HdPY2vo3WfE+5R/dG+33PvmzFjikbPmtbq7am+/iOI/nlPidN2NncDQXjOOeLtjC1fPWvzGp79QTYHUfdr2h+snpnbfwN/cgY3AzAQMbgNwM7gICAgNyNxW+eeJZ9HCVbBxRkWm1VZDs9KHe26QRvuAPlvfunXFWsz6p2gT2O7GhSy9LFQWXe+k67rv36Pbc5zyeWtwjjGPlUs9Fq2qlhrZl3oMutr3HzEtas15G/KjG5G48M+lnxHVbWqZhpbawpZD8QHBX9RJFK5B4ll28zcVqty3yKcS1KajYlSnr9rrJNaAEgrqd8tYilZ27ytPC+AzPuqzJCAgICAga3EctacG21zpaq2sY/JVJP8A+REbzsPzDypwS3ivNQQ7Hmu12VYP6FLdTkE+8ltD5kT2st/k4mm09MQ7T4g8RTF4DXiUgJ5iBelewSldDX39Pp1T57UZJ2+8tvwnTfMyfNtxX/t88k8q208Pa89KZNiao81DYtIPvZAQSx942O3bt3jBiiO8p+J675tpx0+mP3n/AFDX4RzZxO3mrNwQMax8fpC5C02V1p2HXZYPMJOt9IQHbH3gAzffFWuOL+7ytvLa5p4lxThuCMpsivLordBk0fw/kMFZgvXWysfQkdmlaVrknp8ojuudlr2cP6qWUM9e6nsQuoLDasyggkd/TYnDhDl/KNGffz7xe9MnG8ypq8eyxsax0bpGitai4FNeWN7J7/Cbcs1rjrG33Wnh0fmLjVWFwS7It/DSnUQNAsfRUG/eSQPvMlcfzLdMIQnBBxXJ4al9uSmKbV668arHFvlqe6ix7Dtm1retS1+itumB6cn8x3X5+Zi5KoMnBsVXerYS1HG0tVSSVOvUd9bEnJjiIraOJELxnmviGJzfiYrtj3rkK79FVD1PodQrrUtcwLMw1sjQ7n6Xpirak29kxHZscN43xGvxATDyrKLUyMRr1FFZTyCp10bJ2y9iNn12PT0kTSs4uqEeG3icYy87j+XXj3Lj4+FZ5L2+WLrLbdbYL1HpVF9PQkyJpFKxM+Qu45m0cy4WHZ5dhybbGGQtZTqpSp2YFQ2lsVhWN9wQ/oO+kUiazf2NmtzpxzieHlY5S3FarKzkx0DY1paoWb07ML9PrXuA3LYaUvv1eI3IWHJ4hbicv23ZTpa9SMxNFTVBvyVqjOx6idD17kzjERa21UIrw55jyc3huT/FIld+PlvRYlQZQOlVP9THvssPX3Tpnx1pbtwtaIjh4txDir803Y1WRidNVQtssbEtbyvMYiqk6v8AacqrMT29B279m1IpvMIeHNvH+JYnG8KtXxrFzcwVJX/D2B0TqXqcv52mIDfAS2KlbRMz4Fh5tyMirgtttNtVfk1WWWG6prdqqE6XVi9J7ep39Jyx7TaIkjlU/Bvh2XVytjN5tXkW+ZaavJfzSWJAPm+Z0+5T+H0H3nfVWrN5j2TblO8780WYrY9GPWtuXmWdGNW5IRdfius136V36D5/CcsWPqiZniFWtx9+J4fAbMkZld7UJ5l1D44rR1Xu6oyt1IdbIJJ9IpFbW6dk8rPw/PS7hlVy9ltpWwb9wZQ2u3v7ylo2mYRs5Z4VW5d+DmtjFavP4hbbfl3V+b+IKRVUnUOptEsWbsOodm2datTtE1ifEQtaIhZL+NZ+BzNiU5V1eTj5zmuu5ahRZVYANBgp6WUkj/wd+daVvSZjmDmN17nBUgICAgIFE8aOJ+TyRYgPtZViUKB3JBPU4181Rh95p0lYnLEz4WpG87M+GvLC8M5YL3ALdavm5TH1QAErVv8AugnfzLSmpzTe+/iEzve20c8NTlrhbcQ49ZnXr/KD/wDt62/q6ey9vyroH5tv4Tz6Vm95vPHh7OrzxpcEabH9X6p/n82dDA7TU8JzvwfUWDimV6nJ4nb0t8UXuvf4fzDNOq7RWvtC9nv413kcjtWv4snJpqUD3nr69f4JGk/5N/bcryu+PWKsJF32rrA38lXW/wBpnnur5UPwWXq4Fl5B9cviN9u/l21+/VNOr+qI9ohMtfxldrbOF4a6P8VmgsrHSsE6V02u/Tuzf2k6WIjqvPhaseVuB4pr8GHr/Xu/7Jn9H3VaHLHLl9PM3EMu96y2YKQqU9WkFakEEsO+/Z/eXvli1K19iZQuNSMjxtvc9xgYCKu++ns7j/Da86TO2n/Kd+2y+vh0/wAX5xrTzVrKecUXrCepTr1sLvvr0maJnjwq5xlcK4hi8Vtz+EtXl4+awuuxGOuon+us9t72x2Dvv6N7tUXpavRk7THE/wC1omJTPKnH8PifF67WrsozMFLUbFtPSUFvSHfWtsPZA32I33HcTnkx2xxtzE+Sa7PjxkTXJ4t9+NmY1wPw1aF2P+KTpp9e3uiElxgjK5hxMYd66Qubk/A9J1j1H62Bn/3M5x6Ym39kIPlLMTG5p5jFh6UpvrymY+gV6mdj+065Y6qUn37JWLkjCdeFNfaur821sm8H1Xr/AM3T/sVhF+xnLJPfb2JV7mb+d4u8Jq32x8e7IYfDqDKD+qLO1PTgtPv2T4Svizm+V4f5p3ovWKh/vHVCP0JlNPXqyQiExypheRyxh1f2eLUp+oQbP67lMtuq9p9zhS8Q/wAR45Xlu4wMFVr330zqh6h8O1zj7Tv9Onj7/wDieKugcV4fVkcOtptBNdqFLFDFNqfUbB2JliZiYmFUTzKy4nI2T5Y0uPgutQ33HTWVTv8AH07y+OOvJG/mUtPwrwRTyDhADRerzT8zYS+/0YS+otvlkmURz63m+IHAaPhdbe3+woI/5Gl8PbHexHDokzIICAgIAwKrxbg/8XzfjPYN0cPQ2AH8NmRZ+Ht/o1UN9XX5zpW80rMRzJvs2OYaGyrVxVJFbafLcdtVg+zUD+ZyPsFPxG8946vTDVprxiics8/p/Pv/AGTePSqVKqqFVAFVQNAAegE6bRHDNa02tvKJ5p4/TjcPtDWasOPY1VYBZmPSQoUAeu+0tSs2nYiFd8Hbqk5QooD/AM4Cyy2shgy9Vh9dj4FZ21W85Znwm3KL8Q+M4+TxrhNaW9VVed52S6q3TWK+nXUddt7bX0ltPE1reftsQvfEsnzuWMh8c+YXxrvJI37TdDAAe/8AENTNEbWiJRHKj+HPMeLTyBj0V2q+WotRcMH+cbmscgFPxBdsCWI0B3PpNGorM5ZJ5bHiPw66vI4TmhGvHD7h/FdC9bFD0dVwUeuih9PiIwW3i1PdNZ5WleceGnDFgzqWVh7ISwO7H8q1r7Zb+6BucOi3GyrW4LnvTw+3IzbGq/icktVTaSfIrK6rp0N6YqnUR7ixEWjeYiqVW5A4tQObOL3WWdDZWYleOGVh1ovUqMvb0OxNOeJ6K1jwm0L1zXlmrljMsUEsmLaVUdyW6D0ga+epmxR1XiJQgOUOM04fBMfDzLkotoqVUN5FK3Jra2Vsx02gQGG9gqd+7d8kTeZvBs0sFKszxOTLxdNTj4bV35Sf5u6xiQtSsO1hUHZI2BoCWn04um3O54TniZjeZyDxAfDGd/8Ag9v/AKZXDO2SEMcgYtn+RBkXL03ZgS11Oz0IK1Sqrv37IoOvi7SM0x1bR4TPKqcV4XZb4s3UBf5OTiY12Wd//HTZ2T5h3rVSD7i07RaIwRPmJT+l0vNy66cVrLGCIoHUx9BsgD0+ZEycquacK4xjv4r5mS9nTWuJVRjWMract0Fgvbvo9X6zXasxhiFvCQ8blc8o1eyTUudS2SVG+moB9t9Orp/WRpdovP4lFVgp5gpysqivDvS4dYe+ylg611qpIVmHZWZugBT311H3ThNZjvIqzsOG+KeTkZB8vG4hQgryW7VpYgQGux/RN9JIJ7dxO8z14do5hM96p7mbilWZw6zDxblutyh5TmhxYKan7WXOy7Cex1dIPckgD5caxMd5jsqhfFri1X/o7IxaX6riaqzUisxChlJ3oflH7ztp675ImVq8rXwHiOKvL6eXapqxaUrdgG0vQgGu4+GpxvFptMz5RKjtxrHs8W1yGtAoo4d0V2lXCl2buAen11Yf0nfpmMG3mVv0uqK21BHvGxMqjMBAQEBAxqB811KGJA7sdsfiew2fsAPtA+4CBjUDMDGoHwtKhyQoBPqwABP1MD0geS4yCzqCKD+YKAf1jcesBAQPO2lWXTKGHwYAj94H0qADQGgPQDtAyygqQRsEaIPffygAO0DHQOvehvWt676+G4H1AQMMAR3gfNVKqulUKPgoAH7QMsgKkEbB9Qe4gYqpVV0qhR8FAA/aJH3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D/2Q=="/>
          <p:cNvSpPr>
            <a:spLocks noChangeAspect="1" noChangeArrowheads="1"/>
          </p:cNvSpPr>
          <p:nvPr/>
        </p:nvSpPr>
        <p:spPr bwMode="auto">
          <a:xfrm>
            <a:off x="4222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31" descr="data:image/jpeg;base64,/9j/4AAQSkZJRgABAQAAAQABAAD/2wCEAAkGBxASBhAUEw8VExQRDxQUEBAQEhYQGBQYFxQXGBgRFxcYHDQgGBolHBQVITEiJTU3MC4uFx80OD8uQyktMSsBCgoKDg0OGhAQGywkICQ4LCwtLCwsLCwsLDEsLCwsLCwvLCwsLCwsLCwsLCwsLCwsLCwsLCwsLCwsLCwsLCwsLP/AABEIAMIBAwMBEQACEQEDEQH/xAAcAAEAAgMBAQEAAAAAAAAAAAAABQYBBAcDAgj/xABAEAACAgIABAMGBAMDCwUAAAABAgADBBEFBhIhBxMxIkFRYXGBMlKRoRQjQlNiohUzY3KCg5KywtLwFiRDRLH/xAAaAQEAAwEBAQAAAAAAAAAAAAAAAQIEAwUG/8QALhEBAAIBAwMCBQMEAwAAAAAAAAECAwQRMRIhQSJRBRMyYXFCofAUgZHRM7HB/9oADAMBAAIRAxEAPwDuMBAQEBAQEBAQEBAQEBAQEBAQEBAQEBAQEBAQEBAQEBAQEBAQEBAQEBAQEBAQEBAQEBAQEBAQEBAQEBAQEBAQEBAQEBAQEBAQEBAQEBAQEBAQEBAQEBAQEBAQEBAQEBAQEBAQEBAQEBAQEBAQEBAQEBAQEBAQEBAQEBAQEBAQEBAQEBAQEBAQEBAQEBAQEBAQEBAQEBAQEBAQEBAQEBAQEBAQEBAQEBAQEBAQPO24KhLEAAbZidAAepJ90T2IiZnaFOz/ABIxEuIrSy4D+tAFU/TqOz9dThbUVh62L4PmvG9vT+UnwDnLFy7AisUsPpXboE/6pHY/T1l6ZIszanQZsEbzG8e8LCDOjEzAQEBAQEBAQEBAQEBAQEBAQEBAQEBAQEBAQEBAGBzvxX4o4SnHUkBwbLddtgHSqflvqP2Ezam8xG0Pc+DaeLTbLbx2hzaZOz6LefL6RyrgglSpBVgdEEehBiN4nsiaxbetuJ5d35Y4icjgFFp/E6e3r8ykq37gz0aW6qxL4nVYvlZrUjwlJdwICAgICAgICAgICAgICAgICAgICAgICAgY6u8AGgNwG4HN/Fnh7ddF4G1ANTn8vfqUn4A7I+uvjMuprPaXvfBc0erFP5j7ueTK+gjua+W/gB3J+Wh6wiZ6Y3d15TwGo5dx627MqbcfBmJYj7Ftfaejjr01iJfF6zLGXPa8cJeXZiAgICAgICAgICAgICAgICAgICAgICAgIGvk0B1IJI+aMUIP1B3EprO0q7xDB4pVtsbKF4/scpE6h8ldQN/f9Zxmt47xO7diyaW3bLTb714/wgn8Qcqi/oysEK/v0zV7+YBBBH0M5/Pms7Whur8JxZY3w5N/yksTxIwm/GttX1TrH+Ak/tLxqKzyz3+D6iPp2mP8JUcwcOyccociplsUhksPRsH3afU6ddZ8sk6XUYbRbpmNvKuZnhtS79VGUUUnfSyi4D5BgwOvrOP9PWeJejj+NZaxtkrE/sluXeRsfGyBYzG6xfwFwFVT+ZVHv+Z3L0w1r3ZdV8Ty569EemvtHlbAJ2eczAQEBAQEBAQEBAQEBAQEBAQEBAQEBAQEBAr/ADXwCzIx+vHyGxsqsfycis6B/wBFavo9ZPuO9eo+dqWiJ7x2HNcLxYzsPPbH4liB3qPTY9Wq3Hbs3SfZcH1BGh3mz+lrevVSXXoieF94ZzVwnidPli2ty3/17x0Pv5K3qfmu5ky6e1frhFZvitvXtKJ434bodtjWFD/ZWksp+jeq/fcx308T3h6+n+NXjaM3f7xz/jhQeK8KuxsjourKMQSN6YMPTakdiJmtTonaYe7p9TTPWbY545/kvfl3AyL+JrXQ7Vse7OjFOhR6uek/T6nUtSLTbZy1eXFixzbJET7bxvu7nhY/l4iJ1M3SoHVYxZm172J9TN8RtGz421+uZtttu95KCAgICAgICAgICAgICAgICAgCYGNwMwEBAQEBAQKf4h8j1cSwBrVeRWD5N2vv5b/FT+x7j3g98GecVt1q32l+bM/DenNsqsXpsrcpYuwdMDojY7T2aTFq7x5at4nu7j4KJm/5FsvyMqw45BXHqtPUAFPt3dTe0F7aA3rsflPJ1nRFtqwz5I9W1Vd5g4jZncwMyKW62FeOg9ekH2QB7t7LH4bPwni2tN7S+t02GukwR1eO8/z9nVOUeXUw+HdPY2vo3WfE+5R/dG+33PvmzFjikbPmtbq7am+/iOI/nlPidN2NncDQXjOOeLtjC1fPWvzGp79QTYHUfdr2h+snpnbfwN/cgY3AzAQMbgNwM7gICAgNyNxW+eeJZ9HCVbBxRkWm1VZDs9KHe26QRvuAPlvfunXFWsz6p2gT2O7GhSy9LFQWXe+k67rv36Pbc5zyeWtwjjGPlUs9Fq2qlhrZl3oMutr3HzEtas15G/KjG5G48M+lnxHVbWqZhpbawpZD8QHBX9RJFK5B4ll28zcVqty3yKcS1KajYlSnr9rrJNaAEgrqd8tYilZ27ytPC+AzPuqzJCAgICAga3EctacG21zpaq2sY/JVJP8A+REbzsPzDypwS3ivNQQ7Hmu12VYP6FLdTkE+8ltD5kT2st/k4mm09MQ7T4g8RTF4DXiUgJ5iBelewSldDX39Pp1T57UZJ2+8tvwnTfMyfNtxX/t88k8q208Pa89KZNiao81DYtIPvZAQSx942O3bt3jBiiO8p+J675tpx0+mP3n/AFDX4RzZxO3mrNwQMax8fpC5C02V1p2HXZYPMJOt9IQHbH3gAzffFWuOL+7ytvLa5p4lxThuCMpsivLordBk0fw/kMFZgvXWysfQkdmlaVrknp8ojuudlr2cP6qWUM9e6nsQuoLDasyggkd/TYnDhDl/KNGffz7xe9MnG8ypq8eyxsax0bpGitai4FNeWN7J7/Cbcs1rjrG33Wnh0fmLjVWFwS7It/DSnUQNAsfRUG/eSQPvMlcfzLdMIQnBBxXJ4al9uSmKbV668arHFvlqe6ix7Dtm1retS1+itumB6cn8x3X5+Zi5KoMnBsVXerYS1HG0tVSSVOvUd9bEnJjiIraOJELxnmviGJzfiYrtj3rkK79FVD1PodQrrUtcwLMw1sjQ7n6Xpirak29kxHZscN43xGvxATDyrKLUyMRr1FFZTyCp10bJ2y9iNn12PT0kTSs4uqEeG3icYy87j+XXj3Lj4+FZ5L2+WLrLbdbYL1HpVF9PQkyJpFKxM+Qu45m0cy4WHZ5dhybbGGQtZTqpSp2YFQ2lsVhWN9wQ/oO+kUiazf2NmtzpxzieHlY5S3FarKzkx0DY1paoWb07ML9PrXuA3LYaUvv1eI3IWHJ4hbicv23ZTpa9SMxNFTVBvyVqjOx6idD17kzjERa21UIrw55jyc3huT/FIld+PlvRYlQZQOlVP9THvssPX3Tpnx1pbtwtaIjh4txDir803Y1WRidNVQtssbEtbyvMYiqk6v8AacqrMT29B279m1IpvMIeHNvH+JYnG8KtXxrFzcwVJX/D2B0TqXqcv52mIDfAS2KlbRMz4Fh5tyMirgtttNtVfk1WWWG6prdqqE6XVi9J7ep39Jyx7TaIkjlU/Bvh2XVytjN5tXkW+ZaavJfzSWJAPm+Z0+5T+H0H3nfVWrN5j2TblO8780WYrY9GPWtuXmWdGNW5IRdfius136V36D5/CcsWPqiZniFWtx9+J4fAbMkZld7UJ5l1D44rR1Xu6oyt1IdbIJJ9IpFbW6dk8rPw/PS7hlVy9ltpWwb9wZQ2u3v7ylo2mYRs5Z4VW5d+DmtjFavP4hbbfl3V+b+IKRVUnUOptEsWbsOodm2datTtE1ifEQtaIhZL+NZ+BzNiU5V1eTj5zmuu5ahRZVYANBgp6WUkj/wd+daVvSZjmDmN17nBUgICAgIFE8aOJ+TyRYgPtZViUKB3JBPU4181Rh95p0lYnLEz4WpG87M+GvLC8M5YL3ALdavm5TH1QAErVv8AugnfzLSmpzTe+/iEzve20c8NTlrhbcQ49ZnXr/KD/wDt62/q6ey9vyroH5tv4Tz6Vm95vPHh7OrzxpcEabH9X6p/n82dDA7TU8JzvwfUWDimV6nJ4nb0t8UXuvf4fzDNOq7RWvtC9nv413kcjtWv4snJpqUD3nr69f4JGk/5N/bcryu+PWKsJF32rrA38lXW/wBpnnur5UPwWXq4Fl5B9cviN9u/l21+/VNOr+qI9ohMtfxldrbOF4a6P8VmgsrHSsE6V02u/Tuzf2k6WIjqvPhaseVuB4pr8GHr/Xu/7Jn9H3VaHLHLl9PM3EMu96y2YKQqU9WkFakEEsO+/Z/eXvli1K19iZQuNSMjxtvc9xgYCKu++ns7j/Da86TO2n/Kd+2y+vh0/wAX5xrTzVrKecUXrCepTr1sLvvr0maJnjwq5xlcK4hi8Vtz+EtXl4+awuuxGOuon+us9t72x2Dvv6N7tUXpavRk7THE/wC1omJTPKnH8PifF67WrsozMFLUbFtPSUFvSHfWtsPZA32I33HcTnkx2xxtzE+Sa7PjxkTXJ4t9+NmY1wPw1aF2P+KTpp9e3uiElxgjK5hxMYd66Qubk/A9J1j1H62Bn/3M5x6Ym39kIPlLMTG5p5jFh6UpvrymY+gV6mdj+065Y6qUn37JWLkjCdeFNfaur821sm8H1Xr/AM3T/sVhF+xnLJPfb2JV7mb+d4u8Jq32x8e7IYfDqDKD+qLO1PTgtPv2T4Svizm+V4f5p3ovWKh/vHVCP0JlNPXqyQiExypheRyxh1f2eLUp+oQbP67lMtuq9p9zhS8Q/wAR45Xlu4wMFVr330zqh6h8O1zj7Tv9Onj7/wDieKugcV4fVkcOtptBNdqFLFDFNqfUbB2JliZiYmFUTzKy4nI2T5Y0uPgutQ33HTWVTv8AH07y+OOvJG/mUtPwrwRTyDhADRerzT8zYS+/0YS+otvlkmURz63m+IHAaPhdbe3+woI/5Gl8PbHexHDokzIICAgIAwKrxbg/8XzfjPYN0cPQ2AH8NmRZ+Ht/o1UN9XX5zpW80rMRzJvs2OYaGyrVxVJFbafLcdtVg+zUD+ZyPsFPxG8946vTDVprxiics8/p/Pv/AGTePSqVKqqFVAFVQNAAegE6bRHDNa02tvKJ5p4/TjcPtDWasOPY1VYBZmPSQoUAeu+0tSs2nYiFd8Hbqk5QooD/AM4Cyy2shgy9Vh9dj4FZ21W85Znwm3KL8Q+M4+TxrhNaW9VVed52S6q3TWK+nXUddt7bX0ltPE1reftsQvfEsnzuWMh8c+YXxrvJI37TdDAAe/8AENTNEbWiJRHKj+HPMeLTyBj0V2q+WotRcMH+cbmscgFPxBdsCWI0B3PpNGorM5ZJ5bHiPw66vI4TmhGvHD7h/FdC9bFD0dVwUeuih9PiIwW3i1PdNZ5WleceGnDFgzqWVh7ISwO7H8q1r7Zb+6BucOi3GyrW4LnvTw+3IzbGq/icktVTaSfIrK6rp0N6YqnUR7ixEWjeYiqVW5A4tQObOL3WWdDZWYleOGVh1ovUqMvb0OxNOeJ6K1jwm0L1zXlmrljMsUEsmLaVUdyW6D0ga+epmxR1XiJQgOUOM04fBMfDzLkotoqVUN5FK3Jra2Vsx02gQGG9gqd+7d8kTeZvBs0sFKszxOTLxdNTj4bV35Sf5u6xiQtSsO1hUHZI2BoCWn04um3O54TniZjeZyDxAfDGd/8Ag9v/AKZXDO2SEMcgYtn+RBkXL03ZgS11Oz0IK1Sqrv37IoOvi7SM0x1bR4TPKqcV4XZb4s3UBf5OTiY12Wd//HTZ2T5h3rVSD7i07RaIwRPmJT+l0vNy66cVrLGCIoHUx9BsgD0+ZEycquacK4xjv4r5mS9nTWuJVRjWMract0Fgvbvo9X6zXasxhiFvCQ8blc8o1eyTUudS2SVG+moB9t9Orp/WRpdovP4lFVgp5gpysqivDvS4dYe+ylg611qpIVmHZWZugBT311H3ThNZjvIqzsOG+KeTkZB8vG4hQgryW7VpYgQGux/RN9JIJ7dxO8z14do5hM96p7mbilWZw6zDxblutyh5TmhxYKan7WXOy7Cex1dIPckgD5caxMd5jsqhfFri1X/o7IxaX6riaqzUisxChlJ3oflH7ztp675ImVq8rXwHiOKvL6eXapqxaUrdgG0vQgGu4+GpxvFptMz5RKjtxrHs8W1yGtAoo4d0V2lXCl2buAen11Yf0nfpmMG3mVv0uqK21BHvGxMqjMBAQEBAxqB811KGJA7sdsfiew2fsAPtA+4CBjUDMDGoHwtKhyQoBPqwABP1MD0geS4yCzqCKD+YKAf1jcesBAQPO2lWXTKGHwYAj94H0qADQGgPQDtAyygqQRsEaIPffygAO0DHQOvehvWt676+G4H1AQMMAR3gfNVKqulUKPgoAH7QMsgKkEbB9Qe4gYqpVV0qhR8FAA/aJH3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D/2Q=="/>
          <p:cNvSpPr>
            <a:spLocks noChangeAspect="1" noChangeArrowheads="1"/>
          </p:cNvSpPr>
          <p:nvPr/>
        </p:nvSpPr>
        <p:spPr bwMode="auto">
          <a:xfrm>
            <a:off x="5746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35" descr="data:image/jpeg;base64,/9j/4AAQSkZJRgABAQAAAQABAAD/2wCEAAkGBw8QEhUQEhASFhEQEBISEhIUFREWEBUTFxcXFhYSFxYYHDQgGBwnHRgVITItJSkrLi4uFx8zODMsQyotLisBCgoKDg0OGxAQGywlHyQ3LDc0LDQwLzQsLC8uMSw1LCw0LC0sLCwsLCwsLCwsLCwsLCwvLCwsLCwsLDQsLCwsLP/AABEIAMIBAwMBEQACEQEDEQH/xAAcAAEAAgMBAQEAAAAAAAAAAAAABgcDBAUBAgj/xABJEAACAQMABQUIDwYGAwAAAAAAAQIDBBEFBhIhMQcTQVFhFCIyUnGBkbEXIzM0NUJUcnOTobKz0dIVQ3SSo8EWYoKiwuNTZIT/xAAbAQEAAgMBAQAAAAAAAAAAAAAAAwQBAgUGB//EAC8RAQACAQIEBAMJAQEAAAAAAAABAgMEERIhMVETFDJBBWFxIjOBkaGx0eHwQvH/2gAMAwEAAhEDEQA/ALxAAAAAAAAAAAAAAAAAAAAAAAAAAAAAAAAAAAAAAAAAAAAAAAAAAAAAAAAAAAAAAAAAAAAAAAAAAAAAAAAAAAAAAAAAAAAAAAAAAAAAAAAAAAAAAAAAAAAAAAAAAAAAAAAAAAAAAAAAAAAAAAAAAAAAAAAAAAAAAAAAAAAAAAAAAAAAAAAAAAAAAAAAAAAAAAAAAAAAAAAAAAAAAAAAAAAAAAAAAAAAAAAAAAAAAAAAAAAAAAAAAAAAAAAAAAAAAAAAAAAAAAAAAAAAAAABp32k6NHw5b/FW+Xo6POVdRrMOD1zz7e6fDpsmX0xy7uRU1qj8Wk386SX2JM5lvjdf+aT+M/+rtfhk/8AVv0KetS+NRa+bJP7GkK/G4/6p+U/+M2+GT7W/R1rHSlGtuhLvvFe6Xo6fMdLT63Dn5Unn29/99FHNpsmL1Ry7t0toAAAAAAAAAAAAAAAAAAAAAAAAAAAAAAAA42sGl+ZXNw90ks58VdflOV8S1/gRwU9U/pH89l/RaXxZ4rdI/VEJSbeW2297b4tnmJmZneeruRERG0PDA2LSxq1fc4OWOL3JLzvcT4dNlzfd13/AG/NFkzY8frnYurOrRa24uL4xefU10jLp8uCY44mO0/3Bjy48sfZnd0bvTk52VzFyca1O1rShOLxJ4g++TXCS7D0fwjX+PaMWT1fvH893G+I6XwqzenT9lUft29+V3H11X8z1HBXtDgcdu8rg5OLipUsKc6k5Tk51cynJyk8VJJb3vKGeIi87LuGZmnNJyFKAAAAAAAAAAAAAAAAAAAAAAAAAAB8zkkm3wSbfkRi0xEbyzEbztCvbmvKrOU3xnLP5LzLCPD5clst5vPWf9H8PT46RjrFY9nWq3VC3fNQowqSjuqVJ4eZdKW7gdK+fBpZ8KlItMdZnup1xZc8cdrTWJ6RHZqXdW3qrajDmqi+Kt9OS6cdT9CK2a+ny14q14LdusT9O0/lCbHXNjnaZ4o/WP6LvSk2lTpN06Ud0Yp4k+2TXSxm1t5jw8X2aR0iOv1mTHpqxPFfnaf9yYe76jhKlJuUXhrabbjJPim/OvOR+ayTjnHed4nv7T3/AKb+BSLxevKf3aVekpxlB8JxlF+SSaf2Mjw5bYclcletZ3b5cdclJpbpKtqtNxk4vjGTi/Kng+m0vF6xevSef5vC3rNLTWesLq5MPg6l8+t+JIo6j7yVzB6IdDWzWKGj6POyjtTlJRp084cnxe/oSWX6Os0x45vOzbJfgjdC/ZYl8jX1z/QWPK/NB5n5JJpDXSNra0q9xRca9eO1TtoyzLZ6HKTS2VjGd3TjeQ1w8Vpis8o90s5eGsTMc+yJT5VLrO62opdCbqN+ncT+Vr3Q+Zns+fZTu/k9D+p+Y8rXueZt2fVPlUuc99bUWulKU0/S8+oeVjueZnsn2q+stDSFNzp5jOGFUpyxtRb4PtT34fZ0FbJjmk81jHki8ckS0jynSpValLuRPmqtSntc61nYk45xsbuBPXTbxE7oZ1G0zGzf0Zyk2s6M6tePNzjPZjRg+cqTWE9pbljflb8LdxNbaa0TtDauortvLjXnKrUz7TaxUeupNuT80Vu9LN40se8tJ1M+0Pi15Vaykuctqbh07EpKXlWcpmZ0se0kamfeFj6H0pRu6Ua9GWYT690otcYyXQ0VLVms7Ss1tFo3hF9YeUa2tqjpU6cq04NqbUlGmmuMdrDy12LHaTU09rRvPJFfPFZ2jm4vsry+RL65/oJPK/Np5n5Hsry+RL65/oHlfmeZ+R7K8vkS+uf6B5X5nmfkm704lYq+lTeO5413TT374qWypNdpX4Pt8Kfj+xxIXV5V/Fs/5qv5QLEaX5oPM/JqT5VbnotqK8spsz5WO7HmZ7PI8ql1nfbUWulJ1E/TkeVr3Y8zPZO9VNaKGkIOUE4VIY5ylJpuOeDT+NF79/Z0FbJimk81jHki8O6RpAABqaWeKFX6OfqZW1szGnvMdp/ZPpo3zV+sICeLekAPY8d/DO8zG2/Ml7VhsycfFk16HgzevDaa9pn9GKzvES+TVkAr7TaxcVfpH+Z9G+GTvo8W/aHi9dG2pv8AVbvJlUitHU8tLEq2ctL95I11H3kt8HoVrrxp931y5xftNLMKK6NnO+f+p7/Il1FvDj4K/NVy347btnk91e7suVKazQt8TqdUpfEp+drL7E+sxnycFeXWWcNOK3yg5Ta8p6QqpvdTjShHsWwpeuTGnjbHBnne7mar6Dlf3Ct1NQ72U5Ta2sRjjgsrLy10m+S/BXdrjpxzsm3sT/8Au/0P+wrea+Sfy3zQbWTQ8rK4nbymp7Ci1NLGVJZW7oZZx3467oL04Z2d3kqryjfqKe6pRqRkuh4xJer7SPUx9hvp5+2j2sHvu5/irj8SRLT0x9IR39U/iz6vau3F/KUaKh7WoubnLZSUs46Mvg+CMXyVp1ZpSb9Em9iy8x7vQz1e2Y9OyQ+ar2S+Wt3QatScJShLwoScZLtTw/tRZid1dONQdIVKVjpFxeHSpKpDsm4TW1/tj6CtmrE3qsYrTFLIIWVdK9XtQ7m9oRuI1aUITclFS2nJ7MnFvct29P0EF89aTsmphm0bvdYdRK9lQlcTrUpRjKK2Yqe130lFcV2imeL22iC+GaxvuiZOhXjY2ErnRNOhGSUqtjTgpPOE3Bb3g51rcOWZ+a/FeLHt8kUpclFT415BfNpN+uaJvNR2Q+Wnu2I8lEOm8l5qSX/Mx5r5M+W+aD606FdjcSt9vbSjGSljDaks710PiWcd+Ou6DJTgts6/JbWlG/ik906VWMu1JbXriiPUR9hvg9a6jnrwAAx3NLbhKHjRcfSsEeWnHSa94lvjtw2i3ZXcotPD4p4a7VxPDzExO09XqImJ5w8MAxLL7rT2pOXjSb9LybXtxWm3drWOGsR2ZLS2c8vhCEXKcupLgvK3uRJhwzkmZn0xzmf97z7NMmTg2j3np/vk128cfOQxEzyhJM7K4vK3OVJz8ecpLyN7vsPp2mxeDhpj7REflDwufJ4mS1+8ywPHYTInoF48nNGhGwpOi87eZVXwk6ucTT8mMLsSOdnmeOd1/DEcEbKy5RvhGv5aX4UC5g+7hVzeuW9yT+//AP56v3oGmp9DOn9a5SgvKU5UPhCf0dL7p0NP6FHP63nJf8IU/o6v3RqPQYPW4esHvu5/irj8SRLT0x9IR39U/im/I17pc/Mo+uZW1XSE+m6ytEprb85aW93rfT1vvyOrX0w5luspNqd7x0n/AA0PVVIsvrolx+iyHk6FeHJp8G0PLW/GqHO1H3k/72XsHohh5Uvg+p9JR/EiZ033hn9ClToKK1NK6zzsdGWcaWOfr21NRk1lQjGEdqeODe9JZ6+zBSri48lt+i3bJwY426q4r6Yuqj2p3NeTfS6lT7FnC8xbilY9labWn3Yv2jX/APPV+sn+ZnhjsxxT3YatWU3tSlKT65Nt+lmYjZjfdKOTH4RpfMq/cZDqPu5TYPWu05y8AAAEV1m0Y4ydeK72XhrxZeN5H6/Keb+K6KaWnNTpPX5T3+k/v9XZ0Gpi1fDt1jo5VrcQxsVYbUOhx3VIdeH0rsZz8WWm3BlrvHeOsfTv9JXMmO2/Fjnaf0n/AHdtx0fbT3xu4pdU44l60WI0mmvzpmiPrHP94QzqM1fVj3+k/wDr77is6e+dw54+LTXHszv9aN/L6LHzvl4vlH+n94a+Nqb+mm31/wBDWv8ASCnHm6cFTop52Vxk+uT6SvqNXGSvh468NO3f5ymw6fhnjvO9u/b6Na50dKVnc15bowtq2x2y2Hv8i9Z0Pguim+aua3pieXzn+I/dT+J6nhxWx16zH5Qqs9w8ouLk60bQq6Pp85RpycpVk3KEXJrbksZxngUM9pjJyldw1iac1Y6zaGlZXE6Dy4xe1Tk/jU34L8vQ+1MuY78dd1W9OG2ySclmnuYru1m/a7l951RrJYX8y3eVRIdTj3rxR7JMF9p27uZykRa0jX7eaf8ATgb4Pu4a5vXLzk/0tRtLtVa0nGm6U4OWG8N7LTaW/G7HnM56Tau0GG0VtvKz/wDHei/lS/kq/pKXgZOy141O6q9edKUrq8nWpNum4wipNNZ2Y4bSe/GS7hrNabSqZbRa28N3kui3pCHZSqt+TZx/dGuo9DbB63C1g993P8VcfiSJaemPpCO/qn8U35GvdLn5lH1zK2q6Qn03WVolNbfnLS3u9b6et9+R1a+mHMt1lKtR6Up2Wk4xWZO2jhLi+9qvBDmna9U2KN6WQssIE41V5QO4reNtK22+bc3GSns5UpOeGnF9MmV8mn47b7p8ebhrtsxa1a/O+oSt+5lTjKUHtc45PvZKXDYXV1jHg4Lb7mTNxxtshhYQJTrqnzOjur9n08fZn+xDi62+qXL0r9HB0TVpQr0p1o7VKNSDqR45invWOnydJJaJmJ2R1mImN1p1NcNBJboRl2K2af8AuikU/By/6Vzxcf8AoVzrZpOhdXMqtCm6dNxjFRcYReVxeI7lktYqzWu0quS0WtvDpcmPwjS+ZV+4zXUfdy3wetdpzl4AAAPJJPc1ue5roMTETG0kTsj+kNWk3tUZKP8AklnZ8z6Dian4PEzxYZ2+U9P6dTD8RmOWSN/m49TQlzH9032pxf8Ac5dvh2prPo/LZerrME/9FPQtzL9012txXrYr8O1Np9H7fyW1mCP+nX0fqyk9qtJP/JHOPO+k6em+DRE8Wad/lHT81HN8RmeWOPxb2slpKpZ16NKGZTt6kIQWFluLSis7kd/FtW0e0Q5OXe1Z7ypz/BGlPkc/56P6zoeNj7qPhX7LV1BsK1vZU6VaDhUjKq3FuLaTnJrfFtcGilmtFr7wt4azFNpaPKPq1K9oxqUY5uKL71ZSc4S8KGXu6ms9T6zbBk4J2noxmx8Ubx1VzHUrSqaatJppppqdFNNb009viW/Gx91Xwr9kv1m1UutIUaV1zexewpqnWoycEqmy3iUZJ7KfFrL4PG7BBjy1pM19k18drxFvdBamrOkIvDs7jK6qc5L0xWGWfFp3hB4d+z5/w5f/ACO5+pqfkPEp3hjgt2l9UtWNISeFZ3GX105RXplhITlp3Z8O/ZZ3J9qhKxUq1bHP1I7Kit6pwzlxz0ttLON25FPPm4+UdFrDi4ec9UH0zqdpKdxXnG1k4zuK04vbo74ynJp759TRZrmpFYjdXtivxTySvkv0Fd2k67uKLpqcKSi24PLTnnwW+tEGovW0RtKbBS1ZneFgFVZUhpLUzScq1WUbSbjKtUlF7dHenNtPw+o6Nc1IiOahOK+88ky5L9B3Vr3R3RRdPnOa2cuDzjbz4LfWvSV9RetttpT4KWrvvDV0/wAmKnN1LWrGCk2+amnsRb8WS3pdmDamp2jazF9Pz3q5MOS296a1ul2Oo/8Agb+ar2lp5ezX1j1ClY20ridwpyjKEVCMGl30lHwnLt6jOPPx222Yvh4K77oaWEC2r3Vf9oaMtNhpV6NtSdNvwZJwjtQb6M4W/rRRjLwZLb9FycfHjjbqr241V0jBuLs6+V4sHOPmlDKZajLSfdWnHePZt6O1G0lXfvd049MqrUEv9PhfYYtnpHu2jDefZ0NOcnd3R5tUIyr7UG6klzcIxnnglKWcYx18HwNKais778m18Fo6c29qFqvf297Tq1reUKcY1E5OVNpNxaW6Ms8TXNlpam0Szhx2i28wtYpLgAAAAAAAAAAAAAAAAAAAAAAAAAAH560jf1o162zWqpKvVxs1JrHfy6mdStY2jk5s2neebynp++jwu7j66q/WzPh17Qcdu8sd9pi6rpRrXFWpFPKjOcnHPXh9Iila9IJtaessFna1K040qcXKc3iK7et9SXFvoRmZisbyxETM7QvON/StbL2qpCr3LQpw72SaykoRbw9yb3nEzaivDbJXaXaw6a3HXHaJjdpaFoaQrQp3LvF37jJ0ebjsc3tb456HjPR+ZVw1z3iMnH19tvZaz209LTj4Onvv7tS1vL297orU7nmoUJSVOmoRaeE2tpvyL0mlb5s3FatttukJL48ODgrau8z1ndiuNZbmdrb1YSUKk67pTeynGWODw1u6OHaa21WS2Klo5TM7Nq6THXNesxvERuzSuNI07xWju4ydantqbpLEPCfewzx71re8bzPFnrm8Lj6x126dfb8GvDp7YPF4Ok9N+v4/i39T764nO5oVqnOO3qRip4Sby5p8OjvU/OS6TJebXped9v7/AIQ63HjrWl6Rtxf1/KTF5QAAAAAAAAAAAAAAAAAAAAAAAAABzbjV+xqPM7S3k28tulTcm+vOMm8ZLx0mWk0rPWGnV1M0ZLjaUl83aj91m3jX7seFTs13qDor5L/Vr/rM+Pk7seBTs6WjNX7S2TVChCDknFyWXNrqc5b2vOR3va/WW9KVpPKGpofVajb06tJylUhXSjJSSW5JrdjylLDpKY6zXfeJXs2tvktW220wx2mrE6TjGN5X5mE1NUu9xue1suXVnsMU0k12iLztHs2vrIvvM0jefd5X1UW1UdG5q0oV887TiouLznOM8OL9PmFtHznhtMRPWCut5Rx1iZjpLNcarUZUqNGMpRjQqc4nucpS6XLym1tJSa1rHLbm1rrbxe15jeZ5NqtoWMrqF5ty2qdPYUMLZa77f1/GfoN5wROWMu/OP7/lHXUTGGcW3Kf6/h7ovQ0berXqqcm7mak08YjhyeF/N9gxYIx3taJ9X9/yZdROSlazHp/r+HTJ1c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P//Z">
            <a:hlinkClick r:id="rId21"/>
          </p:cNvPr>
          <p:cNvSpPr>
            <a:spLocks noChangeAspect="1" noChangeArrowheads="1"/>
          </p:cNvSpPr>
          <p:nvPr/>
        </p:nvSpPr>
        <p:spPr bwMode="auto">
          <a:xfrm>
            <a:off x="117475" y="-1927225"/>
            <a:ext cx="5372100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61" name="Picture 37" descr="http://connectnigeria.com/articles/wp-content/uploads/2013/07/Konga.jpg">
            <a:hlinkClick r:id="rId21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8607" y="5132437"/>
            <a:ext cx="1589855" cy="112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7473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11545-335C-4898-B08B-87E1B7A5789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BEE"/>
                </a:solidFill>
              </a:rPr>
              <a:t>Growth has largely been private sector driven, with Government stepping in to regulate as required….</a:t>
            </a:r>
            <a:endParaRPr lang="en-US" dirty="0">
              <a:solidFill>
                <a:srgbClr val="00BBE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7675" y="941695"/>
            <a:ext cx="8248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data:image/jpeg;base64,/9j/4AAQSkZJRgABAQAAAQABAAD/2wCEAAkGBxQTEhQUExQWFhUXGB8bFxgYFx8eGhgfHhwaICAcIB0cHyggHiAmIBoaIjEhJSkrLi4uIR8zODMsNygtLisBCgoKDg0OGxAQGjUkICYsLCwsLC8sLCwsLywtLCwsLCw3LCwsLCwsLCwsLCwsLCwsLCwsLCwsLCwsLC0sLCwsLP/AABEIAOwA1gMBIgACEQEDEQH/xAAcAAACAgMBAQAAAAAAAAAAAAAABgUHAgMEAQj/xABUEAACAQIEAwUDBwcIBgcJAQABAgMEEQAFEiEGMUEHEyJRYRRxgSMyQlJykaEVJDNikrHBNENTc4KistEWVGOT0vAIFzV0w9PxZIOUo7O0wuLjJv/EABkBAAIDAQAAAAAAAAAAAAAAAAABAgMEBf/EADIRAAIBAgMECAUFAQAAAAAAAAABAgMREiExBBNBUSIyYXGhsdHwQlKBkcEFIzNi4RT/2gAMAwEAAhEDEQA/ALxwYMGAAwYMGAAwYMGAAwYXuI+MaakIjYtJOfmwRDVIx6bDl8fhfEH7PmldvLIKCA/zcR1TsPV+S/Cx8xiMpxjqRcs7LMZ874lpaQfnE6RnnpJu59yC7H7sLv8Ap1NP/IaCeYdJJLRRn1Bbn+GO/J+DqKk8axqzjdpZTre/VtTbA+4DHVnXEtPTUz1TNrhSwJis/MgdDbmR1xne0N9VBgk9XYhu4zqb509LSjp3aGRx79fh+448PBlQ/wCnzSsY9e6IiH3C+NdJx4ZpZKdaaWGc0rVEHfaWVhY6SwjckAnpfz5bYRantGrp6NFSRYatnMgMaCzwCCV9g+rcPGykjcEDzwr1ZcR7uPHMsBezun+nPWSfbqD/AAAwf9XFH5z/AO/f/PC9xnxjIaXLUhqRTS1aCV5mIARRFcglthqcgfDEdxBn08+Sx5nDVzxSxokckcbAIz94EZmFr3N9Q35WxFKo7Zj3cOQ4t2exD9HV10f2ag/xBwf6K1sf6DNZx6TIst/iTiE4jqaqgpaFY6yaSWprIlLy6GYK62ZBdbab2PK+/PHVmHF1dLU1qUMVMYaIfKtOX1SNYkqhUgLbSw38geuBOpwYbqHIkfac6g5x0tWo+oxikP7Xg/DGcXaJFGQtbT1FG3K7oWjJ9HUb++2NUXaNTCloqiUOgqyVAFjoKkqxJNvCGFtQHUG2GdK2GV5YA8bvHbvY7glQwBGpfIgjDVaceshbt8GdGXZlDOuuGVJF80YEfG3I+mOvCZmHANMz97Tl6SbpJTtpHuKfNI9Ba+Ob8s5jQfyuIVkA/n4BaVR5vHyPwsB1OLoVoyItuPWQ+YMRuR59T1ad5Tyq69QNmX0ZTuPjiSxcSTvoGDBgwDDBgwYADBgwYADBgwYADBgxwZ1m8VLC007hUX7yegA6k+WAG7HTV1KRozyMERRdmY2AHmScI0ueVeZkpQXp6W9mq3Uh38xEp3/tc/VSLHClyufNHWetDRUgN4KS9i/k8tvwX9wvqcauUQwuyxswjQkRxgaiFF9KrsL7WA2xmqV7ZRIpOfYvMjeH+GaaiUmNfGd5JpDeRvMljyHWwsMQ/F/Hi00MEtOI5kqJDGk5ktTowNruy3NtmOw5K24wpcU8ZVMiUeYUVR3dK57meN1VkhkJ/nbC5UgjccgAR84DGvIOD6ySOty+op1ippvloZEYNFDLcEd34tRRvq8wBv8AOvipQ+KbLEklZHTxjmLVNDRTyt7TTR1X573MUiRuoNwQreJo1vbVyJsfdz5Fk8dXNmiZcpXL6ilspKMkftG2nQHA2FiT5bdLYsh8yioKaJauoUskYUsRZpCosSEFzv6XxFLxFW1P8ipNCdJqk6V94QbkeovgUm8ootjSlJX4c3kQ/CfZ7PStSzpMsEwTRWR2Msc4B23JGlituWwNrDnqk6XgrLqQU5kk3p1lRGlkVfDLr1KbWBA7x7eVzjf/AKJVM29XmEzfqQWiT3bbsPeMdVJwDQJv7OHPUyMzk/tG34Ys3VR6slhprWV+5etiLgbJIHjdZINUUXcpeVpAqA30gFmHMne1/XGlKrI+6mgDw91NJ3kqEyaWe4OrfluBsLDYYb4MgpU+bTQL7ol/ywoZ7x3l0EzU60z1E6tpMcNOCb9dzYG3pfD3D+YL0uT+69CSravK6s05eeFjTyCSL5bTpZbWNri/IbG+OXM+Boql6iSnrJYVqhapSFkZJdrE7g6SQSCQd7nbc3xybNcnrn7ruIo5+sM8Cxyg+ViNz9knEhP2e0ROqNJIG+tDIykfAkj8MLcyWjD9p8Wvs/QXOJezdp3WNNApYKF4qddRLiY8mbaxvsb35jHd2S5VOkdTU1aMtTUS+IOtm0xgKu3v1W8xbHecizGn3pq0TKP5uqW9/wD3i+K/3YE4zaAhcwppKe+3er8pCf7S7i/lviE1UUbMNzfqO/n9iGz/AIir4M19npCtYJIu9amZQnchRbwy35ta/ivuRt4sNdJxXTmaOmldYapo1cwO3iUsL6NXzS4+qDfkcasoyenE1TXUzCWWpUeIyXTwjZQQCVU+G435DbbFY5Lw87VUsdfYVU7s9RHURaoJolNy9POh1Ruik23H0RbbEUoyXcVO6LHzzgyOST2imc0tUOUsfJvR05MD18+t+WNeUcYPFKtLmSCCY7Ryj9BN7m+ifQ/gSBhey7tHKRCZaKT8lxMsQqmlvJYEIHKN4mF7Am5O/ncCwM3yqGqiMUyB0bz6eRB5g+oxKNSVPJ6FTp8YkrgxXtJmM+UusNUzTULHTFUHd4L8kk/V8j/6LYEbhgCCCCLgjcEHqDjXGSkroUZXMsGDBiRIMGDBgAMGDBgA5czzCOnieaVgsaC7E/8AO5J2A6m2EjJMvkzKZa6rW0C70lOeQHSVxyLHmP8AK18ZD+V6wjnl9K/wqZR+9Fv8fXVs9NysLXtt5f8ApjLXq/CiMVjd3p5kTxRxHDQQiafXoLql0QtbUeZtyA3PryFyQMdhzSELE3ex6ZiBEdYtISLgKfpXG+2KfpeNMxLSU08UNc7SSxzUegpKgXckEAqYiD4WYEnYb88MvDfB1Nl6+21TuFjGqCKZtQpA/iZVsSGkLEjUOe3W5xS6aSzLlduyJen4KggqKyZnX2SoUNLTOo7oODqMhJ2A2vbzJ8gArcY9qixAxUQAAFhJboNvAvID9ZvgOuNXGa5rmMSPBTt7OxOiPUoawtaRwzAG99hyFuXIlEbs4zU7mje/9ZF/5mLYUnLORc8NLXN+C9X4F1cE8OQGCCskUzVE0SStJKdZUuoay32FtVgeeHHEXwtTPFRUkcg0ulPEjrtsyxqCNttiDyxKY1JJaFUpym7yYY8Jx7hO4i7OaSsnaeVpg7AA6WW3hAA2ZDbYYZXJtLJDeGHmPvxWHYtJqqs4Y82qAfvkqDju/wCp6g+vUftp/wCXiC4JmXJa2rgqo5Y4J5VWCoZQIdKmTTrkNlBKsL26g7AYCKcn1lYsPjbhqnrKeQTRguiMY5Bs8bAXBVhuNwNuR640dnde02WUckjlnaIamY3ZiLi5J5nbnjj4gz41hWkyyopnaVHM06yLJ7PGNCk6FO7trstyBsfhEw9jdCqgd5UGwtfUm/8A8vADcl1VcsXHkiBgQwBB5gi4PvGIfhXhmGgiaKAuVZ9ZLkE3sB0AHIDpiawE43tmKFbwX3bmbL5DSy8yg3hk9GTp7xy8se5bxPqf2Svi7idgQAT8lMDt4G9fK/W177YbsR+dZPDVRGKdA6nl5qfNT0OKalFS01NCq4sqmfbx/wB+ok/kqXKYJGeoE2Wwo9qY04aQhzspflYMfnEWsTcdQv5PxxPSSVM+YpUiaoVGpaUD5JkJAAT6rjUAwNj5gk2DbTZjNlrrBWMZaVjphqTzT9SX/i/hfTp4wyZoqg5lDFLW1Fkjp4SQYoGa473odO4PoSSSBulHHDJEJ03Hu4Mc3iWeHTLH4ZF8UbgXsR81gCRceh54TaCqfKJ1p5mLUErWglY707Hfu3P1fI/HzspcH8UvSVVZ7XLJVVMs8cKww3a7rfvGVdgFS+kbC+k+trezXLo6iF4ZV1I4sR+4jyIO4PQ4SbpS7CiccWa1JLBhI4KzKSnmbLKptTxjVTSH+ei6D7S2tbyB+rcu+NqaauiMZXQYMGDDJBhP7Qs0k0xUVOfzirJQH+jj+m/3XH7VtxhudgASTYDcnywi8DqaueozNxtITFTA/RiQ2v6amG/qG88V1J4Y3ISz6K4jRkuVx00EcEQsiLYeZ82PqTcn34qHivieStqwlJT1cNdTFxERIqkrcX1RPa4YBTYX2te4GHrjvO545aOjpZEhmq2cCaRQyxrGtzYHYsxIAv8AxBxAZblT1lXJSZqqSVFII5YqqD5N2UtsrFQLXtysOttwGxkp5dJl2mSJfg6gk1PmdfF7NUmLupQGsjIhB71l+ixsBa52UHrt7llM2aTCqnUijjb82iP86R/OuPLyHw5X1bOImNfVCgQkQx2erYHn1WK/meZ//U4c4ogqhVACqAAALAAcgMW0oYniZo/ij/Z+C9X5d5WPbhndRTLSezzSRajJq0NbVYR2v7rnFVf6b5j/AK7Uft4tDt1oHm9hSPRqLyKoZ1UsW7sADURck+WKkzLh6aCRop+6jkW2pGqIgwuARfx9QQfjjSZj6b4TnaShpHdizvTxMzHmxMakk+pJviWwvcA1kcmX0ojdX7uGOJypuA6RoGW42Nj5YYcMYYMGDAAY4s2yqGpj7uojWVLg6WFxccj+OO3BgAh8n4Xo6Vy9PTxxOV0lkFiRcG33gYmMGDAAYMGDAAYheIOKqSiKCqmWMyfNFmYnzJCg2X9Y2GJOorY4yokkRC5sgZgCx8lBO53HLFJf9IL+V039Qf8AGcAF1VMEVRCVYLJFIvvVgdwQR8CCPQ4UslqXy+daKdi1PIfzSZun+yY+fl8PMAS3C9ZHFltE0siRr7PENTsFF+7Xa5IGO7iLJo6yB4X67qw5ow5MPd+IuOuK6lNTRbTml0ZaP3cQOIckGWyJ+TwBV5hUMntEx1CANdiq3Fhc8rgk9b2FpPhDNqmLMJcuqapawiETCUIEaM6grRuFJH0lYdd/UW6MoRMwppaHME1TQMFkFyCbfMlVhuCR1H7jbChktDOZ6qjyiEUSxvoqqqdtc5NzbSCTYHci2x53UnGVZppkJwcJWY/8dZG08KywbVVOe8gYcyRuU9zAWt526XxK8K54tZTRzrtqHiX6rDZl+B/Cxx2wqQqhjqYAXa1rm25t0v5YTcs/Mc1eHlBXAyR+SzL88D7Q3/ZGJ7PP4Siawyxcx8wYMGNZIUe02vZKMwx/pap1p4/7Zsf7txf1GJzLKJKeCOJdkiQKPcBzP78LOb/nGdU0XNKWBpj5a3OlQfUeEjEnxyk7UFQlKheZ00KAwBGuys1z5KWPntjHtDvJRFTzbf0ELjCvkqFLVVEtblxcvBUUchMsS8r+p23BAUG4ubYZMpipMty6Srp1ktKiyapiTLISAIwxPLmNhyuccvDmS5vQtBAJaaoo1KqboUkjTrpA529SxOJDike019FR80UmpmHomyA+ha4+IxF52ijTSipSz01f0JLgfJ2p6YGTeeY97MTzLNvY+4be+/nhgx7gxtSsrEJycpOTEftDzeOCoy1ZKaKcyz6UaTnCdcQ1Jsd/ED05DCV2j8W00GZVEUmWUk7rovLJ89rxIRfwnkCB7gMPHaBxC1LUZcghhk7+cITIt2TxxC6G+x8V/gMJ3aF2gPS5jUQCko5AmjxyxkudUSNubjlqsPQDAV8Rz7KM0jqaIyRU8VMvesvdxfNuAvi5Dc3/AAw54TeyvOzWUbzGOKImZhpiXSmyoL2ud8OWGSDBgx4DflgAwqJ1RS7sFVRdiTYAeeFTMuNbU7T08LSIkmhmchVA28XPUdyBa3vxl2nSkURAvZpFDWHS99/iBirJamf2dEOoQB2INiFLkfWtubA2F/PAJstiXjSKOOnklVl78X8O4QXtc3sfuGGaNwwBBBBFwRyIPXFDVeaPOkMbWAhXSlh0HU+fQ4uPhEk0VPf+jHS2w2H4YATJjBjzHuAYhdtWXmXLW0RGSRZEK6ULOvisxWwJG3O2KP4mzSsqGjNb3mtE0p3kWg6b/ZXVv1N8fVuKS7aaGWqr4khTV3ccUZOoDxzySBF3I56Of32wmArZZPXVU2XJPFLLTwyRLGGpz3YjLICT4NLDQPnNfbrj6WxAcAT68soW/wDZ4x8QoB/EHE/hgJnGSeyVEGYp80ERVIHWNjsx+ybf3ccfHhNI6VlIAKuraOkDM3yI1ElZHXkWFtIY3sOh5F0zagWeGSF/myKVPpcbH4GxwqcLU0dflnstWgfuyYJVubgxnwm/MEDTvjLWWGSkXPpU78Vl9OBy8N5jW0+YLQ1tVHVmWFpVZUCPEykXVgoHhIvYnqOmJPtKoGejM0f6WlZZ4z5aDdvhpubegwgcNZrDRGaqocqmlpFLCSsaa8jIp8TIrDdbi+x3t4iLbXIrJLHcWZJF+DKw/iDiqfRkmUSjii0ZZTXrPDFMnzZEVx6XF7fDlgwrdlkpWmmpWJ1UtRJFvzK31KfdufuwY3p3K4O6TNfCHymYZrPz+VSFfTulIP42xv7RaOukpl9gcq6vqcK4R5EsbqjEEA3IO/l8Do7MheGqk/pKyZvxA/gcQ/aznKwNEErqiCfR4IIQD3l2sGcsQqi4IuT0Nr2xhd3VyJUuoR/ZPAJayqlkmrTLAQqw1UhLoHUamcEWvq1BbW25jfDXwr8rmGY1HMKy06emgeMftAY5uy6GrMck1ZURTyPoA0NGzRhdR0s8YsT4uVyB0O5x19mQvSySdZaiVz+1b+GLIZ1DTDKnJ9y/P4G3HuDBjUUlVcdZZXyNmDRRzORPTGkI30r3fypjv80agNVrb2xycXZFWvldAY4JGrbj2lgoMxsjDxsdzvp5nyxp7Qs1nQ5vonlTRUUYTTIy6A0N2C2PhBO5tzxo40zeoXIsqkWeZZHI1usrB2+Tc+JgbncDnhERl4Ry+sizGPUkqUvsSahyi7/RHqJUba7hrm1+eLIxVPB+ZTNnEMbTSshy2JyjOxUsUhu1ibajc789zi1sMaFusqmqJRFGzKtjdhYjTtfz8ZuLcio39MbaKGOE60kXSEtouNRtff1PpzxjE4iqdLXXvNViRvfWWFj5eIj9nzxMyUt9wA1yCQeTevodhv8Af5gELvHlI9TBDDECTJID5WARjc+QG3P9+IPjfIWSko6WBWc96TcdX0sb+nNj6AHyw6S5kfoRsSOY0knmR9EG26kX9ORxXuZZ5E9RUGSraPb5G7yxmJwuk/JhGK33vff7zgBkRwhIJw1JKbBzeBj9CW3+FuRHutvi0cjdoKRFnBVo/AevXw78rWI35Cxvaxwn8MZ1Ens8VOI6iUlu9YRksoJ2YOEDW3NywPQXw+x1Ou6FDq6hh4enmL9RtYc/jgBEScuDu7mbVJq8IRzZFsNmF7Nax6D4HGXDuYsXaFhyGoHVcgg6WW1hZQ1wPceeJGscQxvIxvYXPmbclAHLc2AHn64j+EIZAjPJ9I7epuSxt9okfAYAQwYqDiipqPbaiSKFJU/KFHEPHpYSRLGyqbi2hjKRf6J33vi38U3V5jUIpkNOZYZc372N4iC+qOo0CNlYjdhGArA26G3Mg2PXZnrFCI5NIeGaeNgt9IKzSbC+9rEWv0thqwn9nskurMEnRY5Pa+8MatqCCWGJrarC+97kC174cMAzzChkPyOa10PSVUqFH91z8WOG/CjmQ0ZzSt/S08iH+ydWKa6vAuo54lzT8M/wQR4BeIzd7WKmXiKdFS2lo45vEwL3CgI24uDtcdcOXCVfBNSQvSkmALojLCxIjJS++/0b77+7C9xh2dmvkkdq2oRWC6Yb6oFKgbmMmx3F+m+J/hKmqooO6qzEXjYqjQrpVowBpOmwCnmCALbbYySd46lRE8P/ACWc18fSaKKYD7I0H7ycGI/iio7jNkl5aqMr90wP8RgxtpO8EZseFtdpIdln8iPn38t/2ziazfhqkqmDVFNFKwGkM6AsBcm1+drkm3qcQnZmbRVkf9HWzL8Lqf8APDjjDUupstpdREZk2Q09IjrTRLErnUwW9ibWvudth0xDdlf/AGbF9uS/+8bDZhS7M2tTzxdYaqVD+1f+OLdnfSdzUv4pd6/I34MGDG0oKt41qMuH5T9ohqWtNTe0d2yjUxi+TKXYWAXY3tvjVxXUZYMny8zQ1LUxI7hEdRIvgb5x1AHa/I4WeO8yjlhrahG+TramHuLggn2aMJLqFvDYkW88beN0vw9lJ6BlF/fFL/kcIiOfDM9CcziEMU61HsEZVnYFO60R6VIBvrtpubee+LBklAsOp5DFK8OZrFBmNBVux7mpolp4rAljJGYomBFthrBF+vPFuZipbvFMbMFT0s3MlRvc30qCNueGMxzWBZQQxClBq1DmAQeR6bgG+/IY6ip7m5OhrA38jz8+XmMRAjLWAOpXcam1dACVHpytbzJ5WF93EMr3jjjtrKO2m9tRUeEc7WLH8D5HARFrirPpcvnhqD+jkJSeAW8RtqEiEgG4ub367ciDjq4k4ap83p46inZEkNiJNO7DkUe29x+BHrhC7Vo5hJStKSS0Oo+jE+LkBvbQPuxPdhMx/Ok1mwCEJ0udYLW+AH3YAGKKChySndgQZmXe7fKTMBsAPorfyFh1x15M88sUUrvHrmKl2jBGkMoYIu/1dI1Ek38utL8dOxzGr1nUe+YA+g+aPgLDFo8JZXOKSibvgid0zuCG6G8Z2NtgVvcbgWwAN+a0KssafNUta46HS1r+e/n1tjCsrTEFIVREGCk3N1F7bKBa3x+GNlXKZKa42d1Gm3R9rbnlZv3Y4aygNQhUgqRci4NgTY/idXqB8MA0TRlAXV0Av8LX5HFPQVNZFl+XGSBZYnqaeeNoSA+p5e87p0c2JYsQHBt5gc8WPxPWtHl1VKwIdaeQ2NvnBG8ieZwlZ5lFZSU9DHHKs8IqKURxzeF4nDLpUSKPFFfaxGpRyJ5YBk9wpLUflKtFSkcbywQSrGjl9IBmj3awu3hFyBblbzw6YRsupaiHNYWqZxLJUUsqkIgSNO7kiYKg3YjxtuxJPpyw84BhhP4h/wC1ss+zPf8AYGHDChXnXnVOv9FSu5/tNp/yxVW6jLqHWb7H5DbgwYMc4rKy7TwTWU9ufcP/AI0wY7+IKfv84WLnooi3xMwH7rYMdGj1EYJxxTbO3hX5LM80g6M8c6+utfEfvthxwncQfm+cUc/JKiNqZz01A6k+JJA+GG2onVEZ3IVVBZieQAFycZa6tM1UtGu02YUeHD3OZ18B2EoSoQed9nP7RxHjtUpu8091L3d7d5Yffpve34+mOviyYQ1FDmCG8YPdSsORjlHha/kDv8RhUnhkrm6NKcbxkrXWXfqOuAY8x6MdAyFE5vwmGy6kj9vy9dE9Q2tqm0ba2U6VbTuy/SHTE7xRw5ryPL4Pa6NO7dT3zzaYXskosj6fEfFflyB8sV9nrD8k0H/ear/EmGXjM/8A+ayr+sT/AOlPhETe/C3yWTD22g+QeQ39o2mvUq9ovD4yLaSNvFti7jj5vc/I8Pf1sn/3i4+kDgQ0ctRcsB7iPfvz9BYm3nj2WluNjve9yL32I33HnglpiXVw1rcxa9xv6+p/DHThhYr7tO4TknpxJES7w3Og3JZTbVa7HcWBsOdrb7Yiewlxqqhbe0Z1el32xa+IujydIJZZYFVTNbvByXUuqzADqdRuOvPzuA0UZUZDJUZrNTIdRNQ+p7X0rrJZj7h+O3XF8x5cAFXUbKAAOlhbazE25WuMY5Vk0NOZDGgDSuzyN9JmYknfnYEmw6YkMAJHLVQ7Ejzvb16Eet7X8xjoja4B8xfGurhLqQG0nztf3fcbH4Y2ItgB5C2AYt9o29BJH/TPFD/vJo0P4McLnGGQT0y0wpqljEayAJDUAyCJ+8GgrJcSaAeaMTtyIxL9pssPd0cVQyLBLWRiUu2ldKrI5udrXKqL364iOLclngSl9mq2eE1lP3cdQO9CMZBoKyghygNrqxa45EYBHZWZRJT1uXVE1TLUSvO8TFrLGoeCU2SJdlGpF3JLGwuTh9xXfFeUtAtNU1NZJNMlXTlQSI4gDKquEhXY+Fm3Ys1r74sTAMMJ3DR77MswqOaoUp0P2Rdx+0Bhhz/M1pqeWduUaEj1PJR8SQML/DLJl+WrLUkgt8rKbeIvIbgW6tuotjNtEsrF9NPA2uOS8/feN2DCPlPaZTzSrG0ckQY2V2sRc8tVj4b+e4w51VQsaO7myopZj5AC5P3DGOzI1KcqfWVhV4Z+VzfMZekSxQKfhqYftDBjZ2V07extUOLPVTSTm/6xsPhZbj34MdOKskjJDS/M6e0jK2moXaP9LARPEQNw0e+3rp1AetsFQ/5RywmIgGeG677Buqk/aBU4aDhD4T/Mq2oy5to2JnpPst89B9kg7ejHFO0RurrgSjJwqKS9vgVYuQVRk7r2eXvL2toP+L5tv1r29cXXDw8Dly0cpv8AIhGI6MBzHubce7E9gxkcrnQrbXKrbK1ha4CzRpIDBNtUUx7qUdTbZW9QQOfWxwzjCZxZTvSzrmMKkhRoqkH04/r+9fP0HQHDbRVSSokkbBkcAqw6g43UZ4olNVJ9NaPwfFehSWbcbzJl9JKIKQs806kNTgoAhUAqt9iep64nOKOLJIsjoKoRUxeV1DK8IMS3SU+FL7Hwgc+p88JefZLU/kqjHs890nqWcd090UspDMLeEEXNztiw+G1Bpckp3HysUvysTDxoPZqoXZDuBcqLkWuR54sM4uNxrKYsnPc0n5y7h7QCyWqQnye/gNjfrvvi6zipO0vKJmrcsMUEjIk7likbFUHtEbXJUWUWBNzi2zhjQYMGDAMrztX46ny4wR06RlpQzF5ASFClRYKCNzq5k/DFeU3bJmKNqfuJFHNTHpuPQq2x9d/diZ/6Qv6ai/q5f8UeKklHhPuOEI+xYn1KD5gH7xjPCjH2iZYqLesjNlAOkM3QfVU46sk47oKuYQU8+uQgkL3ci3A3O7qBy3thjGTBgwYAE3jCtgWvy1Kh41j+Xf5QgKT3axhTq2N+9bY+WInjDhdIFpmo5pIEesgAiWzwqzSC0iI1wpB3spCnqMMPFeUSNKlVEiTtHG0UlNIBpmjdlZgpOwkui2vseW3PChm2WUskNLNl800CtWwI0Kt4IpDIAbwyAiORDvpFh5gjAIlOM+GaenoKqd2MtSIiVnqHDSal8QVL2VLkW0oBh+glDKrDkwBHxF8VxmWRwyyvTUyGrqrFZ6uqYyrShhY2B8PekHaOMLbYmwGGrOszXLqNALyOqrFCp+dK4AUbD3XNv4jCbsSjFydkRnEze21sNCu8URE1V5bfMjPvvcjyIPTHT2jZNJVUemIXdHEgX61gwIHrZrj3Y6uDskamhLSnVUTN3k7ebH6PuW9vK9/PE/jn1J4pXNDqYJLD8Pjz98j57yrhmpqJREsMi3NmZkZQg6kkgcvLmcWr2k1TezJSRH5WrkWFfMKSNbH0tsftYb8JXDn59mU1ZzgpgYKbyZv5yQffa/UEeWJUljkV7btMqyStb3mOlBSLFEkSCyxqFUeigAfux7jfgxvM4YVeP8keaJJ6faqpW7yE/Wt86P1DAcupAHU4asGAUldWIThrO0rKeOePkw8S9UYfOU+4/eLHriUwi5xGcqqzVoCaKoYCpQD9DIdhKB5E8/U+qgO8UgZQykFWAIINwQdwQeoxzqtPAyVOV8nqZMoIIIuDsQeRwjxs2UTWNzl8zbHn7M5PI/qH/nf52zjDjZ4Z0o6GH2qsYhmjB8MaCxOo9GI5X5XBPQNOZFmsGY0glVdUcgKvG43BGzIw8wf88EcUOkXwnbJ6PX3zKQ4gzyqOVUh9qqLvPUq5757uoKgKx1eIAEgA7Ys4doPc0NJW1kA7ucqFMLamVirndHAsLKdwxPphN7SOB5oYh3JL0sbM6i12hLgagx5lfCPF06+Zkcz4bnrMhy+CmCSSROpe0i6RZJVO9+YLjbnjbCopLIjUpYc1mufviTldnOX1fczJmFTStI2qLVJLHFKVYKVKPZHW40lVI6+e7RlGdiWQxFo3YKW1wtqQgEA6hzjbf5puCOTGxtWLdn9d3eUL3a3pXczfKLsGqVkFt/F4R0w+dpPFj5dSrMkayFpQlnJAAKu19vs2+OLCtDXgxV8XH+bWBOSyH3Fx++M4k+Ee0f2qrajqKV6WosdKs+q5C6ipuqlW0+ICxuL74Bif/wBIX9NRf1cv+KPFTE4vbtQ4VfMa+lhjkWMinle7KSLCSIWsPtYTeJOyKelpZ6hqmJlijLFQjAmw5Ak4Qhz7MuJaejy2KGq72KRWkLBqabYNIzA3EZG4I6446PO4KziWCWmfvIxSlSdLLuBLfZgD9Jd/XFrUn6NPsj9wxx8QZtHSU8tTLfRGtzb5x5AKL9SSAPU4YWJHBirKXtNr50ElPk8jxtfS4kZgbEg2IitzBHvvjv4Q49qqmv8AY6qjFMe6aSxLaxbTbZgNjc4B3LEwp8U8DR1cizJLJTS60MjxbGUIbrqHLWv0ZOa+o2w2Yh+IuIoaNAZCS7fo4l3eQ+QHv2vhN21HGLk7IxdqXLKXkIoYxsBuWJ9+7Ox6nc8ziH4cy2Wpn9vq10m1qaE/zKH6RH1z/wA9AplWRTVUq1eYAArvBTDdIv1m+s//AD5BdvHvFy0dNOYnhaqjQMsLONViwGrTe5sCWt6YyVKjm8MS5tU1Za8X+F+WNeDGqlnEiI68mUMPcRcfvxxcQ51FRwPPKfCvIdXboo9T/meQxmtnYpbSV2QvHmbOqpR038qqjoT/AGafTkNuVhex95HLDHkGUpSU8cEfzY1tfqx5lj6k3Pxwv8D5LLqkr6sfnVQNl/oI/oxi/I8ifh1vdwx0aUMEShXbxP2gwYMGLCYYMGFTj3jiLLY1upknkB7qIbarcyzclUXHr5DABJcWZxS01O7VjL3TAqUIuZLj5ir9IkdPjsBfFUdnfaAkDmCUMlIznuS7amgBOwY9V8/I+Y3wi53m89ZMZ6p9b/RUbJGPqovQfiepPPHJiE4qSszDV2lKSwcOJeOd8FSrLNU5dUilNSv5wO716uZ7yMjxKxudl5k32OK84XmqFMb0sstPSxuYaZ2TXHJMzLcVKKdSCUkKDbw+AD5tz2cA9oL0loZ7vT9DzaL3ea/q9OnkbUy3J6Vqj8oUzeKVCH7t7RzcrM68i67gHYi5v6Zm3DKRspVY1FdGfC/EIqxKjLongbu6hAdSq9twr2sw5+798dX8JvDI0+XSCCQ7vEd4Jfev0T6j8OeEbh3IsxaKdJy2XU5mknrJ9XysrE3IjI+aiqB4+R357jEtwb2hVE7N8gJ4RJpRY5B7XGmwV5I2I1qbi7C1jqvtiLg07xZohUcdBmoONkVxDXRmkm/X/RP6rJyt79vU4j+1/Ip66gRKVO9YSq9gyi66HW4LEA7sOuGiKelrY3CmKojDFHGzAMvMHyI/yOINuCmhJagqpabr3ZPeQn+y3L374sjtHCRZanP+r+69V4nPHxZmiqB+RHNgB/LIv+HFZ8QcNZvUV0tZHRTQO7Bl0TJqSyBNnDKdwDuLc7YtQZrmkG01JHUr9enfSf2G3J9wGMh2hU6/p4qmnPXvIWt963xcqkHxI/8APP4c+7MrnhHg/MpK+BsxiqWgAcM0lQTYFGIF1k1gFwmw62vji4s4GzI1VQtPBO1MXIjHfXUrYdHkuRz54t6DjvL3FxVIPtBl/wAQGNx4yoP9bh/axK65i3NT5X9ikxw7xB5V3/xX/wDXGqq4Uz2VSksdXIhtdXqAymxuLhpSDYgHFz1HaDlyc6kH0VHb9y40HjsPtTUdXOehEelP2m5fdhOUVxHuKnJ+XmLnBmZ5pRUcVL+R5JO71eP2mNL6nZuRB5arczyx5loqvywcyrqYUUApjHeSeNhe4tYqbkm52t0wxF82qOQgokPUnvZR/wDh+7G6i4GgD95UvJVy/Wma6j3JyA9DfFUtoitB7qMetL7Z/wCHNJxTUVZKZbF4eRqpgVjX7Kndj+7yxI8P8KxwOZpGaepb500nP3KPoj8fW22N2e8S01HBJK7XSKwZYgGZSTZV0j5tztvYYr3ibiuvqIXelkSnkhHfezxOssph6vKdJRSNSsIwblS1wdIxS3OproEqtlhirLxf19oZONuN1igX2SWIu9UtM8x8SU5IuzMORKje3LnztbHKvD9E8y0NeFq62SJpjUCBIiU1aR4o7EEdNzy58hhVyDh+rq6gVDR09RRVyj2lo20KdN/lChOpJ1b6m19XLUTh4Wiy7JI2l8WtxpBZy8zgckXUdlG3KwG1+mBpRyWpQ2krs7slo48poSs9S8kUZYq0gF1UnwxqBufIDqSbACwFM8acWS182u7RxofkVB3Tf51x9M2G45chjDi7iuavk1SeGNT8nED4V9T9ZvX7rDEDi+nTt0panNr7S5O0dC5OzftNExWlrmCz7COXYLN0APRZPTk3Sx2xaOPkeWMMLEbYs/s67TzFppcwe6coqhvo+Syny/X6dfPF5oo11PJ6l04MeKwIuNwcGA0HuF3jrhSPMaYxMdMi+KGS26N/FTyI8vUAhiwYAPk6to5YJXgnXRLGbMvn5MD1UjcHGvH0N2hcDR5jGCCI6lB8lLb+49uaH7xzHUH5+r6KWnlaCoQxypzU8iOjKeRU9CMI59fZ8PSjoasTXDHFNRQvqhbwk3eNt0f4dD+sLH3jbELgwmk8mZYycXdF7ZdxTQ5vA9LKTG0g0vEXKluvgdSNW45cyOYscRuYcLVdHTS+z6KtootFETEgqacN4WtILBlVCxAtckgcsU1hv4d7SaulKxs3tCfUkJLAej/OHxuPTFDpOPV+xvpbXfKS+ox5XxRFQZKEolJqkdInSWNkZJ5bklw1ttmtvbZRiVi4lrMvqlp6+eOqV6aScukYjeLu1ZiCF2KnSQDYEnG1ONMrzGJoKte7EltSy7AkciJF2FuhJU49rOziF6ao9lndpqhBGKiaQzWjDAlFPRSBbrtit2+JGyM4yV4s7Ml7SaeUJ38U1KXhaZDIAUdEUszKyEk2Ck7gbYmcu4woKjaKrgY2J06wGsBcnS1jsASdtsKvEXZ/DBRTtRwPJVGDuU+UZtnsrlVdtK3UsdrdQOdsKyQtHl9SjrVh4qJlWOpo0XQW0ITHOq6iLOwC3uQTfkcLBCWaJFwmjp5Rq7uFweulWB+NsaWyijXnBTD3xoP4YoPPKBxBPRWtFRSK435vUmEILeimY/HHZItLHmGYrO1CtqliPaoZJGILMTo7thb1vfph7ntJY3zL3tTwqz2hjVPnN4VC+88h8cRWZ8eZfB8+riJ+rGe8bfl4Y7nFSV2W1AqM89ku63+Wht+kjqFdxIoG5eM72tyJ9xnpOG3/ACflNVTUpFXDLE0oWMLLIF2bXexPzF3boT54W6itWK5Z1ZmoWkeqQXUQmVQwKkgIWAIO4/hisa3jarrMuqoNHcVrQrPCI7/K07lWJj3J1BNQIG+xtvcC0c+oTPTTwqwUyxOgYi4XUpF7dbXwoUfA2W0MdPJO4WaGzd+0rRl2Aty17L+oNunU3jBxWomJuUNTTz08OWxQtBPGsdZEsLd6kZQhzLO9wCrWYaDdmUbna7TwdwLVUqKk9WI4IZC4SnUIZrMWDTyWuw/U5WsCTj3Oe1SmiutJEZm+tbRHfz3Go/cPfiseIuMKqsYrPIQnMRp4Y/u+l72JOLlGcuwzz2mC6ubLI4g7RaWjj9ny+ONiosCotCnutbWfdt64qfM8ylqJDLM7SOebH9wA2A9BYY5cGLoU1HQ51WtKpqGDBjG+4VQWdjZVUEsxPIADcnEyuMXJ2QM1hc4fOzbs9atK1NUpWkG6IdjP6nyj9fpdNt8TfAXZQSVqMyUHqlNe6j1l6Mf1Bced+Qt8C3LAdGjs6hm9TyNAoAUAACwAFgAOgGDGWDDNIYMGDAAYX+MOEKfMItEy2df0cq7PGfQ9R5qdj9xwwYMAHzJxZwlVZc1p11wk2SdAdB8g31G9D8CcQgOPrOaFXUq6hlYWKsLgjyIOxGKt4q7HY3JkoHED8zE9zEfcd2T8R5AYRlq7KpZxyKckewucFLH9I8z+HpjB4zrZW0nQxU6TdSQbXBGxHkcdK4DFU/bWHjx9Daox1UNTJCbwyyRHzRyt/fY745lxNZHw3VVas1PD3io2ljrRbGwNvEw6HEWZY42+hqS9B2hZjH/OpKPKWMfvTSfxxOU/axUD59Gj+qSlfwKthRyrh2rneaOGAs8LaZQXRdJuwt4mF/mnlfG/K+HKydpVipyxhcxyDvEGlhzG7C/vG2KnTT4F8a21rS7HUdqsbD5Sil9wKsPxtjP/AK06fn7HUX+yn774UKThWukMgSmJMT6H+VjFm0q1t232ZTceeOn/AEKzH/VD/vov+PEd12E/+rbfk8Bil7Vx/N0UhP60gX9ynEfVdqNW36Omhj+27P8Au04haHhaumQSR0xZDex72MciQdi1+YONeY8N1sCM81LIqKLswKuFHmdDEgDqbbYW7t8JXLadta6tvoeZjxlmEtw1SUB+jEoT+8PF+OFuddTFnLOx5s5LE/E4msqyKpq9fs0PeBLajrRQLi4+cRfbyxhnnDVXSor1EJjRm0A60bxEE28LE8lOLYppFLe0TjilexBtjkq4ri4+cOX+WOt8anxNBSk4u6OaKTUL49dwBcm2MUiHeKC4jR2AdytwgJsXI6gc8X7wr2W0NNpkcGql2IeWxQeqoPCPME6j64kdGns6n0k8ipeFeCazMLNGndQH+flBAI/UXm/vG3qMXbwbwJS5eLxr3kxHimexc+YHRF9B8SeeGkDBhm2FOMFaKDBgwYCYYMGDAAYMGDAAYMGDAAYrbtk4wNPCKSBrTzr4iDvHFyJ9C26j+0egxYdZKyxuyIZGVSVQEAuQNlBYgC52udsfK2cVc8lVM9WGWpZryK4KlfJQD9EAAD0A588BGcsMbo540AFhyGNq4wxmuEcao7s3Li4uw/8Ak9T/AFw/wLinVxbPYxXxRwVAkljQmYEBnAJ8C+ZwlqT2P+UfcvycRVVTOtrVCxah+sneAn4qU+IOF3s4/TZp/wB9f+ONvAnFUUsDrLNGrwyvH4nA1KGJRhc7jSQL+hxwdn2ZQpNmZaaNQ1Y5W7qNQ8xc7j1wzpXV427SE/Ks8edvEkrrE9WutARpa8SXvtfoPuwy9quZzQQ05glaItNpYra5GhzbcHqBhJqKpPy53mtdHtaHXqGm3drvflhj7W8wikhphHLG5E9yFcEgd3JvscRvkzJvHuqrvo3YY+ztycspyTclWJPmdb74Oz6pebK6d5WZ2ZG1MxuWszDcnnsMcfZ7mkC5bTo00SsFYENIoI8bcwTjZlGYUmXUCQvVwv3SHdWW7m5PhQMSdzy3xI1xeSfZ6Eb2K03d5e0h/nJWa/6qKqfvVsbeNX9syPvwNzHFP7raS390tjfwjmFNTZVCryxErAXdO8W5LAuy2vzuxFsb8pzmkq8uCgw06SxPH3JdR3Y8SWttt15YCKSwYOwoV8aXxmvIX59cYPiKOKlZmiQXFsW/2KcX60/J87fKRi8BP04x9D3p0/V+ycVC+CgllE8RptZqFcNEI1LNceg5jzHle+2JnQ2SbUrcD61wY48nqJJIInmiMUrIC8ZIOhrbi4JBF8dmA6QYMGDAAYMGDAAYMGDAAYMGDAAYiOIeGaWtXTUwrJb5rcnX7LizD4HEvgwAUznnYvIt2oqkMOkdQPwEiD8CvxwlZnwpmFNfvqOWw+lEO8X3+C5A99sfTeDAVToQnqj5LjrUvbUARzB2I+/HVHpPkfuOPp3MMpgnFpoYpR5SRq3+IHC5W9mGVyc6RV/q2dPwRgMRaMstgi9JWKMWMeQ+7G9IV+qPuGLVq+x2gsSj1Uf2Zgf8athWzTs/ihPhqao+90P/AIeIuDM8v02b0mLIiW1tIt5W2xkkKjcKAfcMeVuU6DYTzH3lf+DHPDRMxsZpfgV/4cQ3T5lL/Sq3zLxOgwL9VfuGPO5UclH3DExl/CKSW1VFSPc6D/w8NmX9klK+71FY3oZVt+EYwKk+ZJfpVTjPzKyliUdF+4Y45pohzKfhi8KfsjytTdoXkP680h/AMBicoeCcvhIMdFTgjkTGrMPiwJxYoGiH6alrM+cKWQynTBHJMfKKNm/cMMWXdnuaT8qYQr9adwv91buPiuPoqOMKLKAB5AWGMsSsaobJSjwuVNk3YqmzVlS8n+ziGhfcWN2Pw04sXIuHqajTRTQpEOpUeJvtMbs3xJxKYMM0JJKyDBgwYBhgwYMABgwYMAH/2Q=="/>
          <p:cNvSpPr>
            <a:spLocks noChangeAspect="1" noChangeArrowheads="1"/>
          </p:cNvSpPr>
          <p:nvPr/>
        </p:nvSpPr>
        <p:spPr bwMode="auto">
          <a:xfrm>
            <a:off x="1174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data:image/jpeg;base64,/9j/4AAQSkZJRgABAQAAAQABAAD/2wCEAAkGBxQTEhQUExQWFhUXGB8bFxgYFx8eGhgfHhwaICAcIB0cHyggHiAmIBoaIjEhJSkrLi4uIR8zODMsNygtLisBCgoKDg0OGxAQGjUkICYsLCwsLC8sLCwsLywtLCwsLCw3LCwsLCwsLCwsLCwsLCwsLCwsLCwsLCwsLC0sLCwsLP/AABEIAOwA1gMBIgACEQEDEQH/xAAcAAACAgMBAQAAAAAAAAAAAAAABgUHAgMEAQj/xABUEAACAQIEAwUDBwcIBgcJAQABAgMEEQAFEiEGMUEHEyJRYRRxgSMyQlJykaEVJDNikrHBNENTc4KistEWVGOT0vAIFzV0w9PxZIOUo7O0wuLjJv/EABkBAAIDAQAAAAAAAAAAAAAAAAABAgMEBf/EADIRAAIBAgMECAUFAQAAAAAAAAABAgMREiExBBNBUSIyYXGhsdHwQlKBkcEFIzNi4RT/2gAMAwEAAhEDEQA/ALxwYMGAAwYMGAAwYMGAAwYXuI+MaakIjYtJOfmwRDVIx6bDl8fhfEH7PmldvLIKCA/zcR1TsPV+S/Cx8xiMpxjqRcs7LMZ874lpaQfnE6RnnpJu59yC7H7sLv8Ap1NP/IaCeYdJJLRRn1Bbn+GO/J+DqKk8axqzjdpZTre/VtTbA+4DHVnXEtPTUz1TNrhSwJis/MgdDbmR1xne0N9VBgk9XYhu4zqb509LSjp3aGRx79fh+448PBlQ/wCnzSsY9e6IiH3C+NdJx4ZpZKdaaWGc0rVEHfaWVhY6SwjckAnpfz5bYRantGrp6NFSRYatnMgMaCzwCCV9g+rcPGykjcEDzwr1ZcR7uPHMsBezun+nPWSfbqD/AAAwf9XFH5z/AO/f/PC9xnxjIaXLUhqRTS1aCV5mIARRFcglthqcgfDEdxBn08+Sx5nDVzxSxokckcbAIz94EZmFr3N9Q35WxFKo7Zj3cOQ4t2exD9HV10f2ag/xBwf6K1sf6DNZx6TIst/iTiE4jqaqgpaFY6yaSWprIlLy6GYK62ZBdbab2PK+/PHVmHF1dLU1qUMVMYaIfKtOX1SNYkqhUgLbSw38geuBOpwYbqHIkfac6g5x0tWo+oxikP7Xg/DGcXaJFGQtbT1FG3K7oWjJ9HUb++2NUXaNTCloqiUOgqyVAFjoKkqxJNvCGFtQHUG2GdK2GV5YA8bvHbvY7glQwBGpfIgjDVaceshbt8GdGXZlDOuuGVJF80YEfG3I+mOvCZmHANMz97Tl6SbpJTtpHuKfNI9Ba+Ob8s5jQfyuIVkA/n4BaVR5vHyPwsB1OLoVoyItuPWQ+YMRuR59T1ad5Tyq69QNmX0ZTuPjiSxcSTvoGDBgwDDBgwYADBgwYADBgwYADBgxwZ1m8VLC007hUX7yegA6k+WAG7HTV1KRozyMERRdmY2AHmScI0ueVeZkpQXp6W9mq3Uh38xEp3/tc/VSLHClyufNHWetDRUgN4KS9i/k8tvwX9wvqcauUQwuyxswjQkRxgaiFF9KrsL7WA2xmqV7ZRIpOfYvMjeH+GaaiUmNfGd5JpDeRvMljyHWwsMQ/F/Hi00MEtOI5kqJDGk5ktTowNruy3NtmOw5K24wpcU8ZVMiUeYUVR3dK57meN1VkhkJ/nbC5UgjccgAR84DGvIOD6ySOty+op1ippvloZEYNFDLcEd34tRRvq8wBv8AOvipQ+KbLEklZHTxjmLVNDRTyt7TTR1X573MUiRuoNwQreJo1vbVyJsfdz5Fk8dXNmiZcpXL6ilspKMkftG2nQHA2FiT5bdLYsh8yioKaJauoUskYUsRZpCosSEFzv6XxFLxFW1P8ipNCdJqk6V94QbkeovgUm8ootjSlJX4c3kQ/CfZ7PStSzpMsEwTRWR2Msc4B23JGlituWwNrDnqk6XgrLqQU5kk3p1lRGlkVfDLr1KbWBA7x7eVzjf/AKJVM29XmEzfqQWiT3bbsPeMdVJwDQJv7OHPUyMzk/tG34Ys3VR6slhprWV+5etiLgbJIHjdZINUUXcpeVpAqA30gFmHMne1/XGlKrI+6mgDw91NJ3kqEyaWe4OrfluBsLDYYb4MgpU+bTQL7ol/ywoZ7x3l0EzU60z1E6tpMcNOCb9dzYG3pfD3D+YL0uT+69CSravK6s05eeFjTyCSL5bTpZbWNri/IbG+OXM+Boql6iSnrJYVqhapSFkZJdrE7g6SQSCQd7nbc3xybNcnrn7ruIo5+sM8Cxyg+ViNz9knEhP2e0ROqNJIG+tDIykfAkj8MLcyWjD9p8Wvs/QXOJezdp3WNNApYKF4qddRLiY8mbaxvsb35jHd2S5VOkdTU1aMtTUS+IOtm0xgKu3v1W8xbHecizGn3pq0TKP5uqW9/wD3i+K/3YE4zaAhcwppKe+3er8pCf7S7i/lviE1UUbMNzfqO/n9iGz/AIir4M19npCtYJIu9amZQnchRbwy35ta/ivuRt4sNdJxXTmaOmldYapo1cwO3iUsL6NXzS4+qDfkcasoyenE1TXUzCWWpUeIyXTwjZQQCVU+G435DbbFY5Lw87VUsdfYVU7s9RHURaoJolNy9POh1Ruik23H0RbbEUoyXcVO6LHzzgyOST2imc0tUOUsfJvR05MD18+t+WNeUcYPFKtLmSCCY7Ryj9BN7m+ifQ/gSBhey7tHKRCZaKT8lxMsQqmlvJYEIHKN4mF7Am5O/ncCwM3yqGqiMUyB0bz6eRB5g+oxKNSVPJ6FTp8YkrgxXtJmM+UusNUzTULHTFUHd4L8kk/V8j/6LYEbhgCCCCLgjcEHqDjXGSkroUZXMsGDBiRIMGDBgAMGDBgA5czzCOnieaVgsaC7E/8AO5J2A6m2EjJMvkzKZa6rW0C70lOeQHSVxyLHmP8AK18ZD+V6wjnl9K/wqZR+9Fv8fXVs9NysLXtt5f8ApjLXq/CiMVjd3p5kTxRxHDQQiafXoLql0QtbUeZtyA3PryFyQMdhzSELE3ex6ZiBEdYtISLgKfpXG+2KfpeNMxLSU08UNc7SSxzUegpKgXckEAqYiD4WYEnYb88MvDfB1Nl6+21TuFjGqCKZtQpA/iZVsSGkLEjUOe3W5xS6aSzLlduyJen4KggqKyZnX2SoUNLTOo7oODqMhJ2A2vbzJ8gArcY9qixAxUQAAFhJboNvAvID9ZvgOuNXGa5rmMSPBTt7OxOiPUoawtaRwzAG99hyFuXIlEbs4zU7mje/9ZF/5mLYUnLORc8NLXN+C9X4F1cE8OQGCCskUzVE0SStJKdZUuoay32FtVgeeHHEXwtTPFRUkcg0ulPEjrtsyxqCNttiDyxKY1JJaFUpym7yYY8Jx7hO4i7OaSsnaeVpg7AA6WW3hAA2ZDbYYZXJtLJDeGHmPvxWHYtJqqs4Y82qAfvkqDju/wCp6g+vUftp/wCXiC4JmXJa2rgqo5Y4J5VWCoZQIdKmTTrkNlBKsL26g7AYCKcn1lYsPjbhqnrKeQTRguiMY5Bs8bAXBVhuNwNuR640dnde02WUckjlnaIamY3ZiLi5J5nbnjj4gz41hWkyyopnaVHM06yLJ7PGNCk6FO7trstyBsfhEw9jdCqgd5UGwtfUm/8A8vADcl1VcsXHkiBgQwBB5gi4PvGIfhXhmGgiaKAuVZ9ZLkE3sB0AHIDpiawE43tmKFbwX3bmbL5DSy8yg3hk9GTp7xy8se5bxPqf2Svi7idgQAT8lMDt4G9fK/W177YbsR+dZPDVRGKdA6nl5qfNT0OKalFS01NCq4sqmfbx/wB+ok/kqXKYJGeoE2Wwo9qY04aQhzspflYMfnEWsTcdQv5PxxPSSVM+YpUiaoVGpaUD5JkJAAT6rjUAwNj5gk2DbTZjNlrrBWMZaVjphqTzT9SX/i/hfTp4wyZoqg5lDFLW1Fkjp4SQYoGa473odO4PoSSSBulHHDJEJ03Hu4Mc3iWeHTLH4ZF8UbgXsR81gCRceh54TaCqfKJ1p5mLUErWglY707Hfu3P1fI/HzspcH8UvSVVZ7XLJVVMs8cKww3a7rfvGVdgFS+kbC+k+trezXLo6iF4ZV1I4sR+4jyIO4PQ4SbpS7CiccWa1JLBhI4KzKSnmbLKptTxjVTSH+ei6D7S2tbyB+rcu+NqaauiMZXQYMGDDJBhP7Qs0k0xUVOfzirJQH+jj+m/3XH7VtxhudgASTYDcnywi8DqaueozNxtITFTA/RiQ2v6amG/qG88V1J4Y3ISz6K4jRkuVx00EcEQsiLYeZ82PqTcn34qHivieStqwlJT1cNdTFxERIqkrcX1RPa4YBTYX2te4GHrjvO545aOjpZEhmq2cCaRQyxrGtzYHYsxIAv8AxBxAZblT1lXJSZqqSVFII5YqqD5N2UtsrFQLXtysOttwGxkp5dJl2mSJfg6gk1PmdfF7NUmLupQGsjIhB71l+ixsBa52UHrt7llM2aTCqnUijjb82iP86R/OuPLyHw5X1bOImNfVCgQkQx2erYHn1WK/meZ//U4c4ogqhVACqAAALAAcgMW0oYniZo/ij/Z+C9X5d5WPbhndRTLSezzSRajJq0NbVYR2v7rnFVf6b5j/AK7Uft4tDt1oHm9hSPRqLyKoZ1UsW7sADURck+WKkzLh6aCRop+6jkW2pGqIgwuARfx9QQfjjSZj6b4TnaShpHdizvTxMzHmxMakk+pJviWwvcA1kcmX0ojdX7uGOJypuA6RoGW42Nj5YYcMYYMGDAAY4s2yqGpj7uojWVLg6WFxccj+OO3BgAh8n4Xo6Vy9PTxxOV0lkFiRcG33gYmMGDAAYMGDAAYheIOKqSiKCqmWMyfNFmYnzJCg2X9Y2GJOorY4yokkRC5sgZgCx8lBO53HLFJf9IL+V039Qf8AGcAF1VMEVRCVYLJFIvvVgdwQR8CCPQ4UslqXy+daKdi1PIfzSZun+yY+fl8PMAS3C9ZHFltE0siRr7PENTsFF+7Xa5IGO7iLJo6yB4X67qw5ow5MPd+IuOuK6lNTRbTml0ZaP3cQOIckGWyJ+TwBV5hUMntEx1CANdiq3Fhc8rgk9b2FpPhDNqmLMJcuqapawiETCUIEaM6grRuFJH0lYdd/UW6MoRMwppaHME1TQMFkFyCbfMlVhuCR1H7jbChktDOZ6qjyiEUSxvoqqqdtc5NzbSCTYHci2x53UnGVZppkJwcJWY/8dZG08KywbVVOe8gYcyRuU9zAWt526XxK8K54tZTRzrtqHiX6rDZl+B/Cxx2wqQqhjqYAXa1rm25t0v5YTcs/Mc1eHlBXAyR+SzL88D7Q3/ZGJ7PP4Siawyxcx8wYMGNZIUe02vZKMwx/pap1p4/7Zsf7txf1GJzLKJKeCOJdkiQKPcBzP78LOb/nGdU0XNKWBpj5a3OlQfUeEjEnxyk7UFQlKheZ00KAwBGuys1z5KWPntjHtDvJRFTzbf0ELjCvkqFLVVEtblxcvBUUchMsS8r+p23BAUG4ubYZMpipMty6Srp1ktKiyapiTLISAIwxPLmNhyuccvDmS5vQtBAJaaoo1KqboUkjTrpA529SxOJDike019FR80UmpmHomyA+ha4+IxF52ijTSipSz01f0JLgfJ2p6YGTeeY97MTzLNvY+4be+/nhgx7gxtSsrEJycpOTEftDzeOCoy1ZKaKcyz6UaTnCdcQ1Jsd/ED05DCV2j8W00GZVEUmWUk7rovLJ89rxIRfwnkCB7gMPHaBxC1LUZcghhk7+cITIt2TxxC6G+x8V/gMJ3aF2gPS5jUQCko5AmjxyxkudUSNubjlqsPQDAV8Rz7KM0jqaIyRU8VMvesvdxfNuAvi5Dc3/AAw54TeyvOzWUbzGOKImZhpiXSmyoL2ud8OWGSDBgx4DflgAwqJ1RS7sFVRdiTYAeeFTMuNbU7T08LSIkmhmchVA28XPUdyBa3vxl2nSkURAvZpFDWHS99/iBirJamf2dEOoQB2INiFLkfWtubA2F/PAJstiXjSKOOnklVl78X8O4QXtc3sfuGGaNwwBBBBFwRyIPXFDVeaPOkMbWAhXSlh0HU+fQ4uPhEk0VPf+jHS2w2H4YATJjBjzHuAYhdtWXmXLW0RGSRZEK6ULOvisxWwJG3O2KP4mzSsqGjNb3mtE0p3kWg6b/ZXVv1N8fVuKS7aaGWqr4khTV3ccUZOoDxzySBF3I56Of32wmArZZPXVU2XJPFLLTwyRLGGpz3YjLICT4NLDQPnNfbrj6WxAcAT68soW/wDZ4x8QoB/EHE/hgJnGSeyVEGYp80ERVIHWNjsx+ybf3ccfHhNI6VlIAKuraOkDM3yI1ElZHXkWFtIY3sOh5F0zagWeGSF/myKVPpcbH4GxwqcLU0dflnstWgfuyYJVubgxnwm/MEDTvjLWWGSkXPpU78Vl9OBy8N5jW0+YLQ1tVHVmWFpVZUCPEykXVgoHhIvYnqOmJPtKoGejM0f6WlZZ4z5aDdvhpubegwgcNZrDRGaqocqmlpFLCSsaa8jIp8TIrDdbi+x3t4iLbXIrJLHcWZJF+DKw/iDiqfRkmUSjii0ZZTXrPDFMnzZEVx6XF7fDlgwrdlkpWmmpWJ1UtRJFvzK31KfdufuwY3p3K4O6TNfCHymYZrPz+VSFfTulIP42xv7RaOukpl9gcq6vqcK4R5EsbqjEEA3IO/l8Do7MheGqk/pKyZvxA/gcQ/aznKwNEErqiCfR4IIQD3l2sGcsQqi4IuT0Nr2xhd3VyJUuoR/ZPAJayqlkmrTLAQqw1UhLoHUamcEWvq1BbW25jfDXwr8rmGY1HMKy06emgeMftAY5uy6GrMck1ZURTyPoA0NGzRhdR0s8YsT4uVyB0O5x19mQvSySdZaiVz+1b+GLIZ1DTDKnJ9y/P4G3HuDBjUUlVcdZZXyNmDRRzORPTGkI30r3fypjv80agNVrb2xycXZFWvldAY4JGrbj2lgoMxsjDxsdzvp5nyxp7Qs1nQ5vonlTRUUYTTIy6A0N2C2PhBO5tzxo40zeoXIsqkWeZZHI1usrB2+Tc+JgbncDnhERl4Ry+sizGPUkqUvsSahyi7/RHqJUba7hrm1+eLIxVPB+ZTNnEMbTSshy2JyjOxUsUhu1ibajc789zi1sMaFusqmqJRFGzKtjdhYjTtfz8ZuLcio39MbaKGOE60kXSEtouNRtff1PpzxjE4iqdLXXvNViRvfWWFj5eIj9nzxMyUt9wA1yCQeTevodhv8Af5gELvHlI9TBDDECTJID5WARjc+QG3P9+IPjfIWSko6WBWc96TcdX0sb+nNj6AHyw6S5kfoRsSOY0knmR9EG26kX9ORxXuZZ5E9RUGSraPb5G7yxmJwuk/JhGK33vff7zgBkRwhIJw1JKbBzeBj9CW3+FuRHutvi0cjdoKRFnBVo/AevXw78rWI35Cxvaxwn8MZ1Ens8VOI6iUlu9YRksoJ2YOEDW3NywPQXw+x1Ou6FDq6hh4enmL9RtYc/jgBEScuDu7mbVJq8IRzZFsNmF7Nax6D4HGXDuYsXaFhyGoHVcgg6WW1hZQ1wPceeJGscQxvIxvYXPmbclAHLc2AHn64j+EIZAjPJ9I7epuSxt9okfAYAQwYqDiipqPbaiSKFJU/KFHEPHpYSRLGyqbi2hjKRf6J33vi38U3V5jUIpkNOZYZc372N4iC+qOo0CNlYjdhGArA26G3Mg2PXZnrFCI5NIeGaeNgt9IKzSbC+9rEWv0thqwn9nskurMEnRY5Pa+8MatqCCWGJrarC+97kC174cMAzzChkPyOa10PSVUqFH91z8WOG/CjmQ0ZzSt/S08iH+ydWKa6vAuo54lzT8M/wQR4BeIzd7WKmXiKdFS2lo45vEwL3CgI24uDtcdcOXCVfBNSQvSkmALojLCxIjJS++/0b77+7C9xh2dmvkkdq2oRWC6Yb6oFKgbmMmx3F+m+J/hKmqooO6qzEXjYqjQrpVowBpOmwCnmCALbbYySd46lRE8P/ACWc18fSaKKYD7I0H7ycGI/iio7jNkl5aqMr90wP8RgxtpO8EZseFtdpIdln8iPn38t/2ziazfhqkqmDVFNFKwGkM6AsBcm1+drkm3qcQnZmbRVkf9HWzL8Lqf8APDjjDUupstpdREZk2Q09IjrTRLErnUwW9ibWvudth0xDdlf/AGbF9uS/+8bDZhS7M2tTzxdYaqVD+1f+OLdnfSdzUv4pd6/I34MGDG0oKt41qMuH5T9ohqWtNTe0d2yjUxi+TKXYWAXY3tvjVxXUZYMny8zQ1LUxI7hEdRIvgb5x1AHa/I4WeO8yjlhrahG+TramHuLggn2aMJLqFvDYkW88beN0vw9lJ6BlF/fFL/kcIiOfDM9CcziEMU61HsEZVnYFO60R6VIBvrtpubee+LBklAsOp5DFK8OZrFBmNBVux7mpolp4rAljJGYomBFthrBF+vPFuZipbvFMbMFT0s3MlRvc30qCNueGMxzWBZQQxClBq1DmAQeR6bgG+/IY6ip7m5OhrA38jz8+XmMRAjLWAOpXcam1dACVHpytbzJ5WF93EMr3jjjtrKO2m9tRUeEc7WLH8D5HARFrirPpcvnhqD+jkJSeAW8RtqEiEgG4ub367ciDjq4k4ap83p46inZEkNiJNO7DkUe29x+BHrhC7Vo5hJStKSS0Oo+jE+LkBvbQPuxPdhMx/Ok1mwCEJ0udYLW+AH3YAGKKChySndgQZmXe7fKTMBsAPorfyFh1x15M88sUUrvHrmKl2jBGkMoYIu/1dI1Ek38utL8dOxzGr1nUe+YA+g+aPgLDFo8JZXOKSibvgid0zuCG6G8Z2NtgVvcbgWwAN+a0KssafNUta46HS1r+e/n1tjCsrTEFIVREGCk3N1F7bKBa3x+GNlXKZKa42d1Gm3R9rbnlZv3Y4aygNQhUgqRci4NgTY/idXqB8MA0TRlAXV0Av8LX5HFPQVNZFl+XGSBZYnqaeeNoSA+p5e87p0c2JYsQHBt5gc8WPxPWtHl1VKwIdaeQ2NvnBG8ieZwlZ5lFZSU9DHHKs8IqKURxzeF4nDLpUSKPFFfaxGpRyJ5YBk9wpLUflKtFSkcbywQSrGjl9IBmj3awu3hFyBblbzw6YRsupaiHNYWqZxLJUUsqkIgSNO7kiYKg3YjxtuxJPpyw84BhhP4h/wC1ss+zPf8AYGHDChXnXnVOv9FSu5/tNp/yxVW6jLqHWb7H5DbgwYMc4rKy7TwTWU9ufcP/AI0wY7+IKfv84WLnooi3xMwH7rYMdGj1EYJxxTbO3hX5LM80g6M8c6+utfEfvthxwncQfm+cUc/JKiNqZz01A6k+JJA+GG2onVEZ3IVVBZieQAFycZa6tM1UtGu02YUeHD3OZ18B2EoSoQed9nP7RxHjtUpu8091L3d7d5Yffpve34+mOviyYQ1FDmCG8YPdSsORjlHha/kDv8RhUnhkrm6NKcbxkrXWXfqOuAY8x6MdAyFE5vwmGy6kj9vy9dE9Q2tqm0ba2U6VbTuy/SHTE7xRw5ryPL4Pa6NO7dT3zzaYXskosj6fEfFflyB8sV9nrD8k0H/ear/EmGXjM/8A+ayr+sT/AOlPhETe/C3yWTD22g+QeQ39o2mvUq9ovD4yLaSNvFti7jj5vc/I8Pf1sn/3i4+kDgQ0ctRcsB7iPfvz9BYm3nj2WluNjve9yL32I33HnglpiXVw1rcxa9xv6+p/DHThhYr7tO4TknpxJES7w3Og3JZTbVa7HcWBsOdrb7Yiewlxqqhbe0Z1el32xa+IujydIJZZYFVTNbvByXUuqzADqdRuOvPzuA0UZUZDJUZrNTIdRNQ+p7X0rrJZj7h+O3XF8x5cAFXUbKAAOlhbazE25WuMY5Vk0NOZDGgDSuzyN9JmYknfnYEmw6YkMAJHLVQ7Ejzvb16Eet7X8xjoja4B8xfGurhLqQG0nztf3fcbH4Y2ItgB5C2AYt9o29BJH/TPFD/vJo0P4McLnGGQT0y0wpqljEayAJDUAyCJ+8GgrJcSaAeaMTtyIxL9pssPd0cVQyLBLWRiUu2ldKrI5udrXKqL364iOLclngSl9mq2eE1lP3cdQO9CMZBoKyghygNrqxa45EYBHZWZRJT1uXVE1TLUSvO8TFrLGoeCU2SJdlGpF3JLGwuTh9xXfFeUtAtNU1NZJNMlXTlQSI4gDKquEhXY+Fm3Ys1r74sTAMMJ3DR77MswqOaoUp0P2Rdx+0Bhhz/M1pqeWduUaEj1PJR8SQML/DLJl+WrLUkgt8rKbeIvIbgW6tuotjNtEsrF9NPA2uOS8/feN2DCPlPaZTzSrG0ckQY2V2sRc8tVj4b+e4w51VQsaO7myopZj5AC5P3DGOzI1KcqfWVhV4Z+VzfMZekSxQKfhqYftDBjZ2V07extUOLPVTSTm/6xsPhZbj34MdOKskjJDS/M6e0jK2moXaP9LARPEQNw0e+3rp1AetsFQ/5RywmIgGeG677Buqk/aBU4aDhD4T/Mq2oy5to2JnpPst89B9kg7ejHFO0RurrgSjJwqKS9vgVYuQVRk7r2eXvL2toP+L5tv1r29cXXDw8Dly0cpv8AIhGI6MBzHubce7E9gxkcrnQrbXKrbK1ha4CzRpIDBNtUUx7qUdTbZW9QQOfWxwzjCZxZTvSzrmMKkhRoqkH04/r+9fP0HQHDbRVSSokkbBkcAqw6g43UZ4olNVJ9NaPwfFehSWbcbzJl9JKIKQs806kNTgoAhUAqt9iep64nOKOLJIsjoKoRUxeV1DK8IMS3SU+FL7Hwgc+p88JefZLU/kqjHs890nqWcd090UspDMLeEEXNztiw+G1Bpckp3HysUvysTDxoPZqoXZDuBcqLkWuR54sM4uNxrKYsnPc0n5y7h7QCyWqQnye/gNjfrvvi6zipO0vKJmrcsMUEjIk7likbFUHtEbXJUWUWBNzi2zhjQYMGDAMrztX46ny4wR06RlpQzF5ASFClRYKCNzq5k/DFeU3bJmKNqfuJFHNTHpuPQq2x9d/diZ/6Qv6ai/q5f8UeKklHhPuOEI+xYn1KD5gH7xjPCjH2iZYqLesjNlAOkM3QfVU46sk47oKuYQU8+uQgkL3ci3A3O7qBy3thjGTBgwYAE3jCtgWvy1Kh41j+Xf5QgKT3axhTq2N+9bY+WInjDhdIFpmo5pIEesgAiWzwqzSC0iI1wpB3spCnqMMPFeUSNKlVEiTtHG0UlNIBpmjdlZgpOwkui2vseW3PChm2WUskNLNl800CtWwI0Kt4IpDIAbwyAiORDvpFh5gjAIlOM+GaenoKqd2MtSIiVnqHDSal8QVL2VLkW0oBh+glDKrDkwBHxF8VxmWRwyyvTUyGrqrFZ6uqYyrShhY2B8PekHaOMLbYmwGGrOszXLqNALyOqrFCp+dK4AUbD3XNv4jCbsSjFydkRnEze21sNCu8URE1V5bfMjPvvcjyIPTHT2jZNJVUemIXdHEgX61gwIHrZrj3Y6uDskamhLSnVUTN3k7ebH6PuW9vK9/PE/jn1J4pXNDqYJLD8Pjz98j57yrhmpqJREsMi3NmZkZQg6kkgcvLmcWr2k1TezJSRH5WrkWFfMKSNbH0tsftYb8JXDn59mU1ZzgpgYKbyZv5yQffa/UEeWJUljkV7btMqyStb3mOlBSLFEkSCyxqFUeigAfux7jfgxvM4YVeP8keaJJ6faqpW7yE/Wt86P1DAcupAHU4asGAUldWIThrO0rKeOePkw8S9UYfOU+4/eLHriUwi5xGcqqzVoCaKoYCpQD9DIdhKB5E8/U+qgO8UgZQykFWAIINwQdwQeoxzqtPAyVOV8nqZMoIIIuDsQeRwjxs2UTWNzl8zbHn7M5PI/qH/nf52zjDjZ4Z0o6GH2qsYhmjB8MaCxOo9GI5X5XBPQNOZFmsGY0glVdUcgKvG43BGzIw8wf88EcUOkXwnbJ6PX3zKQ4gzyqOVUh9qqLvPUq5757uoKgKx1eIAEgA7Ys4doPc0NJW1kA7ucqFMLamVirndHAsLKdwxPphN7SOB5oYh3JL0sbM6i12hLgagx5lfCPF06+Zkcz4bnrMhy+CmCSSROpe0i6RZJVO9+YLjbnjbCopLIjUpYc1mufviTldnOX1fczJmFTStI2qLVJLHFKVYKVKPZHW40lVI6+e7RlGdiWQxFo3YKW1wtqQgEA6hzjbf5puCOTGxtWLdn9d3eUL3a3pXczfKLsGqVkFt/F4R0w+dpPFj5dSrMkayFpQlnJAAKu19vs2+OLCtDXgxV8XH+bWBOSyH3Fx++M4k+Ee0f2qrajqKV6WosdKs+q5C6ipuqlW0+ICxuL74Bif/wBIX9NRf1cv+KPFTE4vbtQ4VfMa+lhjkWMinle7KSLCSIWsPtYTeJOyKelpZ6hqmJlijLFQjAmw5Ak4Qhz7MuJaejy2KGq72KRWkLBqabYNIzA3EZG4I6446PO4KziWCWmfvIxSlSdLLuBLfZgD9Jd/XFrUn6NPsj9wxx8QZtHSU8tTLfRGtzb5x5AKL9SSAPU4YWJHBirKXtNr50ElPk8jxtfS4kZgbEg2IitzBHvvjv4Q49qqmv8AY6qjFMe6aSxLaxbTbZgNjc4B3LEwp8U8DR1cizJLJTS60MjxbGUIbrqHLWv0ZOa+o2w2Yh+IuIoaNAZCS7fo4l3eQ+QHv2vhN21HGLk7IxdqXLKXkIoYxsBuWJ9+7Ox6nc8ziH4cy2Wpn9vq10m1qaE/zKH6RH1z/wA9AplWRTVUq1eYAArvBTDdIv1m+s//AD5BdvHvFy0dNOYnhaqjQMsLONViwGrTe5sCWt6YyVKjm8MS5tU1Za8X+F+WNeDGqlnEiI68mUMPcRcfvxxcQ51FRwPPKfCvIdXboo9T/meQxmtnYpbSV2QvHmbOqpR038qqjoT/AGafTkNuVhex95HLDHkGUpSU8cEfzY1tfqx5lj6k3Pxwv8D5LLqkr6sfnVQNl/oI/oxi/I8ifh1vdwx0aUMEShXbxP2gwYMGLCYYMGFTj3jiLLY1upknkB7qIbarcyzclUXHr5DABJcWZxS01O7VjL3TAqUIuZLj5ir9IkdPjsBfFUdnfaAkDmCUMlIznuS7amgBOwY9V8/I+Y3wi53m89ZMZ6p9b/RUbJGPqovQfiepPPHJiE4qSszDV2lKSwcOJeOd8FSrLNU5dUilNSv5wO716uZ7yMjxKxudl5k32OK84XmqFMb0sstPSxuYaZ2TXHJMzLcVKKdSCUkKDbw+AD5tz2cA9oL0loZ7vT9DzaL3ea/q9OnkbUy3J6Vqj8oUzeKVCH7t7RzcrM68i67gHYi5v6Zm3DKRspVY1FdGfC/EIqxKjLongbu6hAdSq9twr2sw5+798dX8JvDI0+XSCCQ7vEd4Jfev0T6j8OeEbh3IsxaKdJy2XU5mknrJ9XysrE3IjI+aiqB4+R357jEtwb2hVE7N8gJ4RJpRY5B7XGmwV5I2I1qbi7C1jqvtiLg07xZohUcdBmoONkVxDXRmkm/X/RP6rJyt79vU4j+1/Ip66gRKVO9YSq9gyi66HW4LEA7sOuGiKelrY3CmKojDFHGzAMvMHyI/yOINuCmhJagqpabr3ZPeQn+y3L374sjtHCRZanP+r+69V4nPHxZmiqB+RHNgB/LIv+HFZ8QcNZvUV0tZHRTQO7Bl0TJqSyBNnDKdwDuLc7YtQZrmkG01JHUr9enfSf2G3J9wGMh2hU6/p4qmnPXvIWt963xcqkHxI/8APP4c+7MrnhHg/MpK+BsxiqWgAcM0lQTYFGIF1k1gFwmw62vji4s4GzI1VQtPBO1MXIjHfXUrYdHkuRz54t6DjvL3FxVIPtBl/wAQGNx4yoP9bh/axK65i3NT5X9ikxw7xB5V3/xX/wDXGqq4Uz2VSksdXIhtdXqAymxuLhpSDYgHFz1HaDlyc6kH0VHb9y40HjsPtTUdXOehEelP2m5fdhOUVxHuKnJ+XmLnBmZ5pRUcVL+R5JO71eP2mNL6nZuRB5arczyx5loqvywcyrqYUUApjHeSeNhe4tYqbkm52t0wxF82qOQgokPUnvZR/wDh+7G6i4GgD95UvJVy/Wma6j3JyA9DfFUtoitB7qMetL7Z/wCHNJxTUVZKZbF4eRqpgVjX7Kndj+7yxI8P8KxwOZpGaepb500nP3KPoj8fW22N2e8S01HBJK7XSKwZYgGZSTZV0j5tztvYYr3ibiuvqIXelkSnkhHfezxOssph6vKdJRSNSsIwblS1wdIxS3OproEqtlhirLxf19oZONuN1igX2SWIu9UtM8x8SU5IuzMORKje3LnztbHKvD9E8y0NeFq62SJpjUCBIiU1aR4o7EEdNzy58hhVyDh+rq6gVDR09RRVyj2lo20KdN/lChOpJ1b6m19XLUTh4Wiy7JI2l8WtxpBZy8zgckXUdlG3KwG1+mBpRyWpQ2krs7slo48poSs9S8kUZYq0gF1UnwxqBufIDqSbACwFM8acWS182u7RxofkVB3Tf51x9M2G45chjDi7iuavk1SeGNT8nED4V9T9ZvX7rDEDi+nTt0panNr7S5O0dC5OzftNExWlrmCz7COXYLN0APRZPTk3Sx2xaOPkeWMMLEbYs/s67TzFppcwe6coqhvo+Syny/X6dfPF5oo11PJ6l04MeKwIuNwcGA0HuF3jrhSPMaYxMdMi+KGS26N/FTyI8vUAhiwYAPk6to5YJXgnXRLGbMvn5MD1UjcHGvH0N2hcDR5jGCCI6lB8lLb+49uaH7xzHUH5+r6KWnlaCoQxypzU8iOjKeRU9CMI59fZ8PSjoasTXDHFNRQvqhbwk3eNt0f4dD+sLH3jbELgwmk8mZYycXdF7ZdxTQ5vA9LKTG0g0vEXKluvgdSNW45cyOYscRuYcLVdHTS+z6KtootFETEgqacN4WtILBlVCxAtckgcsU1hv4d7SaulKxs3tCfUkJLAej/OHxuPTFDpOPV+xvpbXfKS+ox5XxRFQZKEolJqkdInSWNkZJ5bklw1ttmtvbZRiVi4lrMvqlp6+eOqV6aScukYjeLu1ZiCF2KnSQDYEnG1ONMrzGJoKte7EltSy7AkciJF2FuhJU49rOziF6ao9lndpqhBGKiaQzWjDAlFPRSBbrtit2+JGyM4yV4s7Ml7SaeUJ38U1KXhaZDIAUdEUszKyEk2Ck7gbYmcu4woKjaKrgY2J06wGsBcnS1jsASdtsKvEXZ/DBRTtRwPJVGDuU+UZtnsrlVdtK3UsdrdQOdsKyQtHl9SjrVh4qJlWOpo0XQW0ITHOq6iLOwC3uQTfkcLBCWaJFwmjp5Rq7uFweulWB+NsaWyijXnBTD3xoP4YoPPKBxBPRWtFRSK435vUmEILeimY/HHZItLHmGYrO1CtqliPaoZJGILMTo7thb1vfph7ntJY3zL3tTwqz2hjVPnN4VC+88h8cRWZ8eZfB8+riJ+rGe8bfl4Y7nFSV2W1AqM89ku63+Wht+kjqFdxIoG5eM72tyJ9xnpOG3/ACflNVTUpFXDLE0oWMLLIF2bXexPzF3boT54W6itWK5Z1ZmoWkeqQXUQmVQwKkgIWAIO4/hisa3jarrMuqoNHcVrQrPCI7/K07lWJj3J1BNQIG+xtvcC0c+oTPTTwqwUyxOgYi4XUpF7dbXwoUfA2W0MdPJO4WaGzd+0rRl2Aty17L+oNunU3jBxWomJuUNTTz08OWxQtBPGsdZEsLd6kZQhzLO9wCrWYaDdmUbna7TwdwLVUqKk9WI4IZC4SnUIZrMWDTyWuw/U5WsCTj3Oe1SmiutJEZm+tbRHfz3Go/cPfiseIuMKqsYrPIQnMRp4Y/u+l72JOLlGcuwzz2mC6ubLI4g7RaWjj9ny+ONiosCotCnutbWfdt64qfM8ylqJDLM7SOebH9wA2A9BYY5cGLoU1HQ51WtKpqGDBjG+4VQWdjZVUEsxPIADcnEyuMXJ2QM1hc4fOzbs9atK1NUpWkG6IdjP6nyj9fpdNt8TfAXZQSVqMyUHqlNe6j1l6Mf1Bced+Qt8C3LAdGjs6hm9TyNAoAUAACwAFgAOgGDGWDDNIYMGDAAYX+MOEKfMItEy2df0cq7PGfQ9R5qdj9xwwYMAHzJxZwlVZc1p11wk2SdAdB8g31G9D8CcQgOPrOaFXUq6hlYWKsLgjyIOxGKt4q7HY3JkoHED8zE9zEfcd2T8R5AYRlq7KpZxyKckewucFLH9I8z+HpjB4zrZW0nQxU6TdSQbXBGxHkcdK4DFU/bWHjx9Daox1UNTJCbwyyRHzRyt/fY745lxNZHw3VVas1PD3io2ljrRbGwNvEw6HEWZY42+hqS9B2hZjH/OpKPKWMfvTSfxxOU/axUD59Gj+qSlfwKthRyrh2rneaOGAs8LaZQXRdJuwt4mF/mnlfG/K+HKydpVipyxhcxyDvEGlhzG7C/vG2KnTT4F8a21rS7HUdqsbD5Sil9wKsPxtjP/AK06fn7HUX+yn774UKThWukMgSmJMT6H+VjFm0q1t232ZTceeOn/AEKzH/VD/vov+PEd12E/+rbfk8Bil7Vx/N0UhP60gX9ynEfVdqNW36Omhj+27P8Au04haHhaumQSR0xZDex72MciQdi1+YONeY8N1sCM81LIqKLswKuFHmdDEgDqbbYW7t8JXLadta6tvoeZjxlmEtw1SUB+jEoT+8PF+OFuddTFnLOx5s5LE/E4msqyKpq9fs0PeBLajrRQLi4+cRfbyxhnnDVXSor1EJjRm0A60bxEE28LE8lOLYppFLe0TjilexBtjkq4ri4+cOX+WOt8anxNBSk4u6OaKTUL49dwBcm2MUiHeKC4jR2AdytwgJsXI6gc8X7wr2W0NNpkcGql2IeWxQeqoPCPME6j64kdGns6n0k8ipeFeCazMLNGndQH+flBAI/UXm/vG3qMXbwbwJS5eLxr3kxHimexc+YHRF9B8SeeGkDBhm2FOMFaKDBgwYCYYMGDAAYMGDAAYMGDAAYrbtk4wNPCKSBrTzr4iDvHFyJ9C26j+0egxYdZKyxuyIZGVSVQEAuQNlBYgC52udsfK2cVc8lVM9WGWpZryK4KlfJQD9EAAD0A588BGcsMbo540AFhyGNq4wxmuEcao7s3Li4uw/8Ak9T/AFw/wLinVxbPYxXxRwVAkljQmYEBnAJ8C+ZwlqT2P+UfcvycRVVTOtrVCxah+sneAn4qU+IOF3s4/TZp/wB9f+ONvAnFUUsDrLNGrwyvH4nA1KGJRhc7jSQL+hxwdn2ZQpNmZaaNQ1Y5W7qNQ8xc7j1wzpXV427SE/Ks8edvEkrrE9WutARpa8SXvtfoPuwy9quZzQQ05glaItNpYra5GhzbcHqBhJqKpPy53mtdHtaHXqGm3drvflhj7W8wikhphHLG5E9yFcEgd3JvscRvkzJvHuqrvo3YY+ztycspyTclWJPmdb74Oz6pebK6d5WZ2ZG1MxuWszDcnnsMcfZ7mkC5bTo00SsFYENIoI8bcwTjZlGYUmXUCQvVwv3SHdWW7m5PhQMSdzy3xI1xeSfZ6Eb2K03d5e0h/nJWa/6qKqfvVsbeNX9syPvwNzHFP7raS390tjfwjmFNTZVCryxErAXdO8W5LAuy2vzuxFsb8pzmkq8uCgw06SxPH3JdR3Y8SWttt15YCKSwYOwoV8aXxmvIX59cYPiKOKlZmiQXFsW/2KcX60/J87fKRi8BP04x9D3p0/V+ycVC+CgllE8RptZqFcNEI1LNceg5jzHle+2JnQ2SbUrcD61wY48nqJJIInmiMUrIC8ZIOhrbi4JBF8dmA6QYMGDAAYMGDAAYMGDAAYMGDAAYiOIeGaWtXTUwrJb5rcnX7LizD4HEvgwAUznnYvIt2oqkMOkdQPwEiD8CvxwlZnwpmFNfvqOWw+lEO8X3+C5A99sfTeDAVToQnqj5LjrUvbUARzB2I+/HVHpPkfuOPp3MMpgnFpoYpR5SRq3+IHC5W9mGVyc6RV/q2dPwRgMRaMstgi9JWKMWMeQ+7G9IV+qPuGLVq+x2gsSj1Uf2Zgf8athWzTs/ihPhqao+90P/AIeIuDM8v02b0mLIiW1tIt5W2xkkKjcKAfcMeVuU6DYTzH3lf+DHPDRMxsZpfgV/4cQ3T5lL/Sq3zLxOgwL9VfuGPO5UclH3DExl/CKSW1VFSPc6D/w8NmX9klK+71FY3oZVt+EYwKk+ZJfpVTjPzKyliUdF+4Y45pohzKfhi8KfsjytTdoXkP680h/AMBicoeCcvhIMdFTgjkTGrMPiwJxYoGiH6alrM+cKWQynTBHJMfKKNm/cMMWXdnuaT8qYQr9adwv91buPiuPoqOMKLKAB5AWGMsSsaobJSjwuVNk3YqmzVlS8n+ziGhfcWN2Pw04sXIuHqajTRTQpEOpUeJvtMbs3xJxKYMM0JJKyDBgwYBhgwYMABgwYMAH/2Q=="/>
          <p:cNvSpPr>
            <a:spLocks noChangeAspect="1" noChangeArrowheads="1"/>
          </p:cNvSpPr>
          <p:nvPr/>
        </p:nvSpPr>
        <p:spPr bwMode="auto">
          <a:xfrm>
            <a:off x="2698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2" name="Picture 6" descr="http://samsonrosagie.com/wp-content/uploads/2013/04/NI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520" y="1287912"/>
            <a:ext cx="1545303" cy="170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mctdemo.nigeriaairexpo.net/images/logo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4195" y="2992116"/>
            <a:ext cx="5639363" cy="128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www.nigerianbestforum.com/job/wp-content/uploads/2012/12/Nigerian-Communication-Commission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0741" y="4376775"/>
            <a:ext cx="2500588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connectnigeria.com/articles/wp-content/uploads/2013/01/Central-Bank-of-Nigeria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505" y="4296765"/>
            <a:ext cx="1914320" cy="185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7653" y="1607273"/>
            <a:ext cx="319087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8000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11545-335C-4898-B08B-87E1B7A5789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BBEE"/>
                </a:solidFill>
              </a:rPr>
              <a:t>…but still have a lot of work to do in using technology as an enabler to meet Government’s objectives….</a:t>
            </a:r>
            <a:endParaRPr lang="en-US" dirty="0">
              <a:solidFill>
                <a:srgbClr val="00BBE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7675" y="941695"/>
            <a:ext cx="8248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11164" y="1359861"/>
            <a:ext cx="7462683" cy="28007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anchor="ctr">
            <a:spAutoFit/>
          </a:bodyPr>
          <a:lstStyle/>
          <a:p>
            <a:endParaRPr lang="en-US" sz="1600" dirty="0" smtClean="0"/>
          </a:p>
          <a:p>
            <a:endParaRPr lang="en-US" sz="1600" dirty="0"/>
          </a:p>
          <a:p>
            <a:r>
              <a:rPr lang="en-US" sz="1600" dirty="0" smtClean="0"/>
              <a:t>“Technology </a:t>
            </a:r>
            <a:r>
              <a:rPr lang="en-US" sz="1600" dirty="0"/>
              <a:t>is a key driver of economic and social development that should be adopted to facilitate the development of key sectors of the economy for the benefit of </a:t>
            </a:r>
            <a:r>
              <a:rPr lang="en-US" sz="1600" dirty="0" smtClean="0"/>
              <a:t>Nigerians. </a:t>
            </a:r>
            <a:r>
              <a:rPr lang="en-US" sz="1600" dirty="0"/>
              <a:t>T</a:t>
            </a:r>
            <a:r>
              <a:rPr lang="en-US" sz="1600" dirty="0" smtClean="0"/>
              <a:t>he </a:t>
            </a:r>
            <a:r>
              <a:rPr lang="en-US" sz="1600" dirty="0"/>
              <a:t>Ministry is committed to ensuring that ICT is leveraged to enhance and facilitate the transformational development of Nigeria in critical sectors of the economy like Power, Health, Education, Agriculture, Interior </a:t>
            </a:r>
            <a:r>
              <a:rPr lang="en-US" sz="1600" dirty="0" err="1"/>
              <a:t>etc</a:t>
            </a:r>
            <a:r>
              <a:rPr lang="en-US" sz="1600" dirty="0"/>
              <a:t> to enable inclusive development, job creation, transparency of governance and economic growth’’</a:t>
            </a:r>
            <a:br>
              <a:rPr lang="en-US" sz="1600" dirty="0"/>
            </a:br>
            <a:r>
              <a:rPr lang="en-US" sz="1600" dirty="0" smtClean="0"/>
              <a:t>					</a:t>
            </a:r>
          </a:p>
          <a:p>
            <a:r>
              <a:rPr lang="en-US" sz="1600" dirty="0"/>
              <a:t>	</a:t>
            </a:r>
            <a:r>
              <a:rPr lang="en-US" sz="1600" dirty="0" smtClean="0"/>
              <a:t>		</a:t>
            </a:r>
            <a:endParaRPr lang="en-US" sz="1600" dirty="0"/>
          </a:p>
        </p:txBody>
      </p:sp>
      <p:sp>
        <p:nvSpPr>
          <p:cNvPr id="93" name="Rectangle 92"/>
          <p:cNvSpPr/>
          <p:nvPr/>
        </p:nvSpPr>
        <p:spPr>
          <a:xfrm>
            <a:off x="737432" y="3763082"/>
            <a:ext cx="7919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- </a:t>
            </a:r>
            <a:r>
              <a:rPr lang="en-US" sz="1400" b="1" dirty="0" err="1" smtClean="0"/>
              <a:t>Mrs</a:t>
            </a:r>
            <a:r>
              <a:rPr lang="en-US" sz="1400" b="1" dirty="0" smtClean="0"/>
              <a:t> </a:t>
            </a:r>
            <a:r>
              <a:rPr lang="en-US" sz="1400" b="1" dirty="0" err="1"/>
              <a:t>Omobola</a:t>
            </a:r>
            <a:r>
              <a:rPr lang="en-US" sz="1400" b="1" dirty="0"/>
              <a:t> </a:t>
            </a:r>
            <a:r>
              <a:rPr lang="en-US" sz="1400" b="1" dirty="0" smtClean="0"/>
              <a:t>Johnson - </a:t>
            </a:r>
            <a:r>
              <a:rPr lang="en-US" sz="1400" b="1" dirty="0" err="1" smtClean="0"/>
              <a:t>Honourable</a:t>
            </a:r>
            <a:r>
              <a:rPr lang="en-US" sz="1400" b="1" dirty="0" smtClean="0"/>
              <a:t> </a:t>
            </a:r>
            <a:r>
              <a:rPr lang="en-US" sz="1400" b="1" dirty="0"/>
              <a:t>Minister of Communication Technology</a:t>
            </a:r>
          </a:p>
        </p:txBody>
      </p:sp>
      <p:pic>
        <p:nvPicPr>
          <p:cNvPr id="2050" name="Picture 2" descr="http://www.punchng.com/wp-content/uploads/2012/05/FIRS-360x270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06158" y="4982761"/>
            <a:ext cx="1185812" cy="88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3.gstatic.com/images?q=tbn:ANd9GcRrnLqG7I00q67B4nLY1lDnzWbv8dHpppb_jpdDJqwALwJzCal3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0410" y="4982761"/>
            <a:ext cx="1334473" cy="88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nairaland.com/attachments/285170_n8_jpg82942fd8e436c77c3890a14e9c01ad6e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1489" y="4999710"/>
            <a:ext cx="1139465" cy="87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encrypted-tbn0.gstatic.com/images?q=tbn:ANd9GcTwnPe5uYYDLwfDVwUdbDiuseOkAojOzdDiBcdbW8Dkv9CyvKzhi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7745" y="4982762"/>
            <a:ext cx="1289927" cy="84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0" descr="data:image/jpeg;base64,/9j/4AAQSkZJRgABAQAAAQABAAD/2wCEAAkGBxQTEhUUExQVFhQXFxwaGRgYGBcdHxggHBwfHBgfGh4dHSggGB0nHBoYITEiJSkrLi4uGB8zODMsNygtLisBCgoKDg0OGxAQGywkHyQsLCwsLCwsLCwsLCwsLCwsLCwsLCwsLCwsLCwsLCwsLCwsLDcsLCwsLCwsLCwsLCsrLP/AABEIALMBGgMBIgACEQEDEQH/xAAcAAACAwEBAQEAAAAAAAAAAAAFBgMEBwIAAQj/xABGEAABAwEFBQUHAwMCAwYHAAABAgMRAAQFEiExBkFRYXETIoGRoQcyQrHB0fAjUuEUYvFyooKSsiRzs8PS4hUWFyUzQ1P/xAAaAQADAQEBAQAAAAAAAAAAAAACAwQBAAUG/8QAJhEAAgICAgICAgIDAAAAAAAAAAECEQMhEjEEQRNRIjIUYSNCof/aAAwDAQACEQMRAD8Ay9w0PfUF8QfQ0Ss9geWMm1eIj5xV6xbHPKIxKbQOZJ/POkJ0VZNiuQUgpIGcbsxHCrlgcByOtO6di2slOLK43A4R6Z+tfLTcbLaVYWgMjniKj5mTRSkqFwTsFvq/STpKDIgbzr1pzs7bbmBSslQCII0jfFZyzapGE7qbrptKUtggpncAc+Gg08aBWUKUWtDLdpBeXwIw/X6VBeYloeNL9k2oQ2+pt0Ye9KV7tN/DWj3a9ohXU7j4Glyi7sU5Jg8rmytHgof7XCPpToheQ6D5UmJb/wCzKHAq+ivrTbYlgtoM6pHyquHR5eVbPjqqjSZr49a25gEE8s/lXme0XkhtXUiKPlQj4m2d4PDrX1RA1P541Mzs/aHDmpKByzNFLHsU3MulTnUmlvMh0PFfbF43g3MAyeH5lVyzsWlww2wqOKoAp4sF0NNe42lPMDPz1q+nWgeVspjgihOsezjoUC+URvQmfUxXO1YFksDrjfcUCmCCfexAD0JpwdOdIntefw2EAT3nU+gJpLk3IfCEVpIx1hnEreSTTZdVy5SqlmwPpTmeNPdwPpWmQfA5UcdvZS1xWiaz2FAOlMl2WglCVK3Iwz0UR9KX7daMI0npV+5LWFNRmFI7qgdxPe+ShQZ+tApBN92ATSxe9+GClGRmJq9e9vwNrPAGkTtVQgwSSkriN6pOfQAetIxqzMsuMT7tFaghsIBla/TiTScbIQZHlTGixJU0HHZBUJ6DQQN5JoI87gMSFCYmR68KqafoPw/jal8hOwoqUE88uu+a0Z+70Wuzps5VhU2kYV5ZGPdUN6dPnWf3a3A7Q8wOegPz+dMtyIU4qCe6D3iPiJzj8+tNhFyaiQ5sii3NH2w3e820JCEYdZVJPCIGh3Z51BtBYS3ZXl5Y8KMShMQVQYknIZUyWoYy4AYIIjqBNd3TaxBacQFhSNYG8aKHCcsuVel/HilR5n8zLJ6++jJbHMiDBptuxTjzjbLZxuLIGQjCB7ylHkKH31s+thOItrCZMK3RuE047H3UuzISpCU9sspxlUmAZO6IAAOXKpcOCU5F/k+VHHjv2w3eWyqWnmyykSEpIIPfK0gzGLKDCTnvJ0pO2ruxaiynEsLQhQViBGSe9PDQxPKtATeSnVBSoBTKQR6nyqxeV2otTBCtNCd5RvOWhnMePGn5vHqNkHj+dvhPaMsu4BAIGfe38CJBB1iI9amKjVpOx1tY7qm3FpScKVISe+J7uIxAA461dNy2gZdgrws6iPA48xzqJ0etHE2rTB6GyOZokiwrAklKcpzUAfKmyy7LIQmXjiVwTMD5edDL4W2gFKGwOe/zqKKaKZSTA9nbKzCYPyqxbrmltQxZkRI0zo0xYg0hIykiT+cqmWQoISneqT4Gqox+yPJlb6MTNh70KEEGOlFrGwlsAgzNM+01ySS42nOJIG/n1oHYbvWtOIHCgEBa4JCJBiQM93rXOIGPK4PfQC/oi/aII7uqvt41sWzay6ykGAUg6bwDh+lINhsK2SpLiCkq7wJiSOf5vrT7sshZYZMQQO9/xyT/ALsNbFfYM8lztdEV43E27+mlIQs+GIb9N8fKvWXYwCAtxawMgmYH81Ku2AvskHQr8Iy8sx504NrBAI30OS10HjUW9gOx7OtN+6gA0URZEp5VOs1XecpDZQkWW0gaCvql1TS/XluZ0PI3iXO1yr4lzfVMu1w45xNa2zqLbr1JHtRdCrCtIIkKSdc9Yy86v7TXgUsrwKhREA890VlNvtCsKkqUVcSozOWZ5VkU5OzbUaOblu9KmXQpQ73irLeOFEtm0YB3yVR7poTdjuFJlAnMgkjPpRAWlPYJXihZUe6NAnceZmjtlWqGBDS7QrAhMkjloNdSKdbm2WQ0ylBkqiVKBIk/wAB4VlFivZYeQUKIKAVEjcTGEc8prRLXf1uQ006wlD5wjtGTCTxlB1Jz+sU9QTWyDLmTfEtXvschwFJUoTn+RS3eWzCrOFrKgUKacbJ0gKQQCfIUzXP7RrK6cLyV2Z3QpcSYn/WBHnFMF5oadaIc7NTagZxEQR18aH4o+hUo8lVn5lt96haUoCSlKEgJHMZScuHyqrZ21FSCErhRgQJxZwQnLvHlxrQdr7pulIUlkKDuiezWrDO6cUpiafPZxc7bVmbxhJUkyjFGRwwpSZ0Jk51raukM+XjUPsWW/ZraFpBKm0DckTKQM05HidRTBdGwykNEOOBKycZgAhJjPOc86eyZyFYl7UtulOOqsjCoZQYcUk5uK+ISPhGnPPhRRuLtM6TU4cWtEO0duZs7iw3akPKKsw2lWW73pw+tVLDfzOhCxzB16xnSKVVbsYJIGf2FOeWT7ZmBLC7gjWLgt4zCXO0ZJiFScPnu61ettmwSpowTqJlKhnlvw+HGszsFtLa8TZIgxnGeuXPdTyy9jbS4DhSsTAOhmDA3DWqsGS4tE/lQWXLGek/+EQvcIWEYQnQKE6H8impm0nArsyCoDugmEk7pI3UpXzYgCFKwqVh948N0jlyoRb7AMCy2paVJSVBSCpMECR7uXmaYuUo2noLyY+PikoZce/tB62e0K0suqbV8O6EAiQDBBSdJjXdXP/1MXwP/ACt0n7ROKUUuLzWUIxK0x9xJk8xiCTx7poSFj8FRt0yeUpxdR6N5t9sOE5QPzSkpau0tiE66amZ7w4ADQndR+8XoSZmBp+caWLtH/agRuIHqDXlQk2z15pKLGy3K78cjHPKhjtoU2hlSTEu4T0OflkaJ30iUhVCLesmzI4pfbPgVR9avPNZeEKeQOGOemmfiahsTxYWtlCEkrViToJHxjqEgkV7Z1srU67uKiE9JJPrV28bGSpC05LSZB6fkVpyLT90MvrQtWKUkHryM7jV693oZdVwSVeWdVLtdx94ApGcpO48uVfbyMsO80qHoa0wAvS24hRzBUoH/AI1SPTDT9ZHO6RwpDtypQyN5Ugeon0pkuy2y44meBH1+lBPoZif5ILm1TORy41XU7NQrd1qBl4YFKUQmCqZ4D+M6ikyuU4w2ywt8AEkgACTO6lC9vaTZmyUt4nlDeMk/8x18KQNstsnLUstoJSwDkNCuN6uXAUthVMhi9s5z+jT2fagonvMDD/aoz6iiju3DBbKgSCPhIz5cjWRoqwyTTHjTOUhzdv1VqSFRhSVZDz1pZvI/qEHfp13eGtFLsbAYTh+FR8M5jyy8KqX63BKozGE+czRfHUdC/kXyWyW7rKCkpVMKHik/2+NVL4YLTSEg6LgHiIrqxW3SDVy9LMp7ssHEg8iYz6ZGlwWyrLL/ABtooXAwSSfhGajx4DqdK0e5LQVLQyDlBKjzzJHQHujp1pWZZSyAhGYT3id6iNPWKYNl0wSrU5gRvJyUegGQ6GqqPKX2Ftr7qDtmW6gfqtJKgR8QT7yTxykjpwNZiL9WQAqCkfmVbEw93cJzlJJPH+KwZepA0kxWOKYrLklF2gjaHm3NZHX+KYbsvt9DYQ2+haY91xAVugjjpSSlVWGweNDwQl5JSew1fe19rbwpSotqzMpJz3eGpNI4FGLxZOWKZjKhvZUtUmepgx/40znBnVxtsxVRurzBmOXh+ZU0KidnWdOH8T4013C8rCEAZGTPClxpmTvMn88ac7VdCrOw2p1Lgkgy3oSofGoZgjQDfiruUluIUYwep9EVudOEBaxkIka8N+mlUFWqBCVKjmfOuL0sfagdmVgg66Zf6c89Myd1DlXG9/8A0Pp9q7nkrs3LmxTknJXR68bUSIOcZCd2QGXglI8BQiKsWq6XU6q9KHmwr40pxftm/wAiC6Rsd6OZH850FuFMuIP7lz5nL0qbaC1QnDoVGPOubsebDraQ4gEKHxJkR41LhVsPO6Q3vtFbZTvjKlu3vlLIQn33FBKev8fSmVtUiQQaB2+z4bQlZ0AOEcCo9/5Dzr0TzH2EbGz2TKG06JEdY1PjVxh3FAOWXzqo+4AkV1ZUjvEgkRlBggxl6muNRcsLeBPnUb5/SWOKVetcF2Bn41RvC3hLbh0woxEeZHyrjaBaLSO3zz7KAB/dhAJPAACPE0audUqUvECYiBu/IpN2avpmf1kmVZlUDU7zBxDrTDarYhhWNHekd0T7w1zPLj/cKXJppjI43GSsZVuRSl7Qbxw2YoBguGPAZqHyHjXA2pV8SPI5+tJ21179q6lJyATlPMyZ9KkS2Wpp6ADdlBq5ZLpWv3RIFQ2Z0TTpc9t7sAAU+HY2cVQCVchSjEYqklrDrTXelqTME7s6WrUrhpTLENBe4AC24CYzHyqhagCXRM5pB5QnQVbXZnLNZm3ziwOpUdNMyEnzGfIg0GuJRU2snMlwk0aI5/s2RZJE7xkaM3LazIk6UDvFucQHxDLrUV022MM60qUadlWKXKLixjtL5LgSDBIk+J+ekdKabtdLaZgJAThSCMzP560s3W3D5ekFODJJ47/LM0wJtIKQqJBzGc6/4pydkk48XQfsqyWXTp+koJ8j/FYwlda9c1tC0KB0nD6UiXBciisnWDCRzBO7jkKxuhLxuboo2O6CRjXITw3n7VetrqGW1FIiBJga0WeScKeGHEfnQK82itlZ1xBQ8vyKCmx8IRh0L+JS0hatTr41bsrY6iuLpflsDKdINEjd/cKh3d/Kh0j0oxtKikm6AScKomr1muWN8n71FY2VFQBG/Wcj6Uw2JlTq0sNGCfeWToN8cTXK30LycYLZd2OuPG8Dl3TMnQZZTvJ5fxWmvWMLYcajEChRJUN8d31AoEww3ZkBtGu6Myo9N9MTdoKWk48lkEkTplJ+vnT0tEEp27MYbvcj3kDwy+c1ds96NHXEOoH80FUZM18gcq6jzP5Mk6G1N3N2gQh1sngVRVf/AOSnP2p9ftS5FSB9X7z5muoavK/oI3o4C6nF7ok8enrXVl2lsqCASQpM5dmTqOYiiF6WUK60i3rd6i73TnvP3rz8Mkj3csbdvouWu/3HFktwymcuzASfEjU1bsN/OhTeNxS0pJJxZnPgTmOlLztheRqgnmnP0GdQptcZKkHnVHKRnx4pKjXm7ch3CpCgUjPL68KmYtUSk5HU57vpWSMW2M0rIPIkfKr7N+PBU4yo/wB0HTrRLJ9in4r/ANWaX2uIydNw4nieVUb4U26hSF5SlYxYoIyPDUctKTXNqn4juTxwn71RN6OPHCpQAgzArnNHR8aaeyCz4omjN3W3EhIPw5CeE7qFNXghPcOu6QR88qCM3w42sgjf7pGnjSuLY/LSSHkroFfTONaRA06cRUFn2hQfeBSfMV0/bEKIUFYhEZbvCgSaAx02VXbE6gJUPdUYB/zRO7LSoJBOUyM0qGmsbjnVu9La2pDaEzhiFJIOWWR038q+WK1pbTCpUndiMijuinjeyypIWJnzqiW0hYC1QIJjeYzAk5CRULl9p0QCfQVLZb2axAuM4xM+/BiIgHCcI5CtjGQMpwNGt9lNrsnYCEns2y1OiQAMIMeInnSS3srarMlQcZURiJxI74806eIo9du2NnhtKkOpDYiThUdchlGm48qNtbbNpE9oFoGgwqxnhMD51yk4vZ5LXDJJejLbQgzpx86C2oYFDgQP5rQ9qNrmbQCBZkA6BagMQ3SIz050j2xkLykciPzKmqXIbCVPRd2e2g7JaSrMCfUQfSjVmvEtuHDmyvvIkylJ3pPATmD1pDUypLmBQM8N54RRywJcZSUrEJmQVEQBvB+1dbSGTqTsdbPewwL7NAQ5IkbhwI40NsL6kWkIneZPMDI+fzoWLeycMOkLG8IMePEVJY7QVuqVlmTmJoJyqNoLFGmPW1dnS2kLjCHWy4jhJTK0g8QZy4Gl+w2bFZm1b4k+JJ+tNXtIt6EXUwyoJLj5QUA6oTkSU8O6QnxoPdH/AOApORBIg7qfHaJ8ip6ERyz/ANM4SpBUysTlu/kV2/fGLuMoVBywnOeGgo/e4/QWOE0qXe/geSsbjl8qFwVjF5ElGhju6zFpON5Xf3J3J+5pi2Xut4qU6f0gr3SRKo34QdN2Z8qFXK8hS1OLzCYCQc5P586eLqJXClmOXCmJJCJyk+w1dVgS3nmSZlSiST1JzqrfFuhD69yGl+ZBSkeZFTu2lS+4yCd2LRI8Tr4UG27bFnsIbmVOuDEeIT3j6xXCpOoszBNThAr4gDfXeGOlceO2fMFdBnnXkQangca6zlYdvi0xABzPoONBWrKVqOFOQEZ89SakvtKpxDUUoXle6goBslChEkZHp0qDCkz6vPZoDV3R3ld48B9OdUbzfs6Gwp5KUyMkkSo+GdJytq7SRhLkcwACfGh7y8RlRJJ3k5+dUqkRttHy9LUha5bQEJ3CMzzMVfumyhxsqSSFJJBg+WtCHGxxolsvacDikk5KTPiP4mtpMZHJJKrO3krGonmK4Ye1jM8ND4UYtC0qmKX7wRCt8xlFA40U488n2dO2nFkDiG9KtfDjQ+0MwuSrEFCQc88t/MaUTugIU6kuaA5GBmZyxcq72owJWkJjFmTHD8n0ooqheWduild1iStOczjIkbhgJH+6KuWOy4Ac5kiDG7CCcvH0r5cFoEluM1Kken80cW2EqbSNASkcu6ftQyMg62VHLxBAEpUIzgER50GtdsKjHwjQUS2gbS3AAAUdYoEmsUfY15W1RYQattTFVUCrCDTBSLjRmPI1aRI8qHJ47o/zRFpenpzFcaetDciRqNfvVSRRRs+I0qi4ilSVAvR9afIMg58ao306XAkaYZ3nOeM1b7Oq1obrrABjDhBAPGmbZzvuoRvWtKR1UoJpfWINNOwzBNsY92UuAwTEESQemKPShluimEmxk9pDaLRa88WGzp7JsJMDu+9EZ689wqL+tODGYAXGnIDy0r52C09qhzM4iQdYIM5nrIy41a/+Em0tOIQtCFlQUjGSBMSsEgGN+fMU9S2bkwpwAN42wdi5J1B+WVJDtpimvabZK2MNqccDZbTE4FkkDiQUjKlW7LvU4sEiUg+f8UUnRJHE2zQNkroxNpWtwTrgBEp0iZzn709XcpCFoDie7OZMnprpnSzs+l6BiShSf2lNNt3obWF9gQVJgLZWdOEHdO7UdN2qSYOXFKI3MMCARmDp/FZv7SrxxWkNDNLaI8VZn0w0/XPakBkwT3JkK1SeBrGdpLx7W1vrGhcUJHAHCPlXMnyfqVVjOpUpGXGoQT057qnRz8DQ2RfGmSKs44weO6oC2avIayzBqb+mTwruZjxHNttAKCopUmdywQfCcj4VmdtXLijzp12j2nftJWgEpYJlLcI0ERiIEkzzpUfsQOYyNTxios9/JPkihUrelEbu2Ztb6gGrO4sH4sJCB1WYT6+FMtq9mFsQ0FpLbi/ibSqCOhVAVTaJ3FiWUzVi+/03klIgpSj5VIm73Q6G1NOBYUAUlCpGe8RPGmbbzZ95dsccwBDRCcK1nCFBKRijfAp0G+Lil2Z12R2OyynEDIUJFVGrHKz3STEAgSfSjGxlnRi7J5RUy2VYlpOHMfCJ1GR708K0m8RZWbItxpIaSWzHd7xKsgFEyqZOYBrFGwlFmWbO7AWp9GLutIXMFQxGc/hGW46kVHtbsO1Y2itbrvaRAJCcDityRvEwfKti2fHZspTOQSBprH3nSsx23tjlseKCcIZKihP9yjCScp0Tr/dXTSiFDaFrZm7SiVrjEdB+0ferlsV3kn+4H1g+hqvZ7WcBHuqSqFDgfqKrrtBUoRmeA358Kn/sIG32/idOemX3qmgV3aJxqnXEfnXkCmI0lSqpUceFQkVK2mtOLYTBnd8quNpIMSCEndpn/mqbJO7TUirCcjBFcaXk7gNN1evGwONy53VNGO+nMJJzCV70K5EV8saZUkayRp1pjs7qTaVMgmMIBg7lAiDHvAKEwZ15V1WDJasqWHY+1ush5trEk5BKVDF1jhS4+xrx0PLjNfoDZ1zA2kcN2+ee6sh9oezTlltKlgYmXVKWhQ3YjJSeBBM8xFDLGL5UJdrYNXbqbKiFhRBQAVGCQIy7xGgiM6jJO+OhI60S2cvNFnWtSmg4hxstqTijIkGZ3aetAohwzJOw2zeMwFpCv7kmaO2NTQzSI6mkkdj2mNntG/7SQryMpJHgaK2VKFe88pPRqf8AzKziW/yItDi6sONlsr7pERlpVKx3VZ2d0xxr5cDVjScT9pWRuCW1DzMmme1qup5lTfaBJUMlkLxJO46act9Nq+xMs0V0Kl77SJbSQ2JPAUr3btDaW1rcQlONWpOfQdOVSvWYJUUiDBiRoeYnOKu3ZdZcOWQ3nQCtSolyZXPQ53NfyLWhBcQpt4qwOFMwoEHCQd4xwc8wRGlZBtDdy7I+42SThJKXBMLTqlQPSJ51tuzlmaaSTIGHJIOs6Sem4UE9ot0MC7yFuJDkDB+4nEDKRzSSDRPYMaWmY/Yr3ejOFDgdaK2O/kSAQUHnmPTP0oOLIQjLQZTUBURkc+tAb8MJGhWa2yO4QocQfw1L/VK4Uh3P2neKCSUxACVHFxggZeNHRtHxSJ3yP4obMfhJ9Mcrt9mjhzfdDY3pQMR85AHrTZduyNkYghpK1j43O+eonIdQKMNWlKxKSD+etcuLpiikUJHZWB0qCxuLW8tMDAkDWdTmZ45R9arv2gJ1IHWr112tHZKXiESSSM+A/iihUnQGZyjG0SIR+pJgxI3fKKWPaK0hxHZrOEKQRIIB10E5eZFEze6gSoNKgGSFEAkHeNwgbj0pZ25vNJWmAlUtiCrQYiYJnXpV2PGuRLnTTv8AoV2rOoJPdJVjBQCpK4z7srTA0ByCYzmZNGb4tji+xStS1qccAUc0iE5nuHRPM58IBpZtF5IQpCScGJQSt0/DmMWHnlrpoKIN2wPW1lbZU42kHGrOEkxvgBXujTxpORxvjFD8alVyZo6VYW5O4Ek9BP0rF9rLwItqnE6FKIOmJMfec+VbA3a23AUJUFkpIjkcvmaG3h7LxbH0Our7JlKAnCkDEqDlnokRlpNTT/IdHSMwsVhctjoFmQVqOSuEcVHdHrWp7K7DNWOHHCHHuJGSf9P3pwuy42LI2G7O2lCRw1PEqOqjzNc2lM1scf2cfnLa6xFq1vAjVxRHiokUKRWs+0PZ3tR2yclAQrnuB9azBdiI3UMlTN42RAaV0kGpmmD/AJqYtmKCzeDIWf8ANXWUyRlwqJlirxbDYSorwZ7sz4cK2zlFsLMM/wBPCnE94iRynfUex1p7S3qc0SAJ8Di8Mp86o3xtMC12TUEqEKUQT/uVmTVvZSyKSO7qrXxzz5n5VsQM1VxRqFkt4JAGh8J+3Si973Sm22VbC8lEShR+FQzSenHkTS5dNhgBZgJOY/P8U42BeQ4UfYqkfny3XUtl1xt0YXEGFA+kcQcjPChpY1Of4a1/2x3FibTa2xm3CXI1KSe6rnBy6HlWRJcOm40LQh6dHDYMxVpDqk/uFchaZGUcef2q204QsqyynxoaOUjti8Dvg0QYvNJyP+4fIjOgTVnBkzGWVWbJZypQE1jGRkNNksQdIwAcTnIjru9ac7nu4EhCRAAnMTi6jhypfuG6A0VYSVYgBERBn8zofthbnEusoYWtL0yjASDJISkDMTn9a2P9m2m6RrNisgHvJAIO7Q8x9t1Y97Q7YbRbVISAQ2cCYMzxP08KO7RX5bbAEds9jL7RmQIaVorBH7ZHmdaWbCwGmi9IWpRwojOD8RM76OTBcH6BN5shsBpOeHNR58PCgFss6tRrTA8D/mosE0t6KIrVC9YG1ZlRUBwo6zdClJCsREgGOE51VtkFxDKffWQDHwg03gRkNB1rAcuVxpI+2PtUuJSysoJMAYgEnqD3aerOu2IbJeSytcZJQoiepIOdZBZ72Uk9/vJ4j3hzB3083HteQkBZ7Rv929PUcqZJ8uiXxm8LrIQ7S7UOIUjCnCSFJWhYzziIO8a50rC83MR7hAOuE5DwmmH2jKQ60y82sFKVkHliGR8wRSym2CAD6VOuVnswcZR2FrLfriEqAOIKGeKZ89asOoXaikokoASknhAAM8M5/ml9dpSarf1ZQcTa1JPFJj/NV4s8oMRnxRyKh2smybYMufqK3J0AH1r5fTnZONo7RDTcEnD7yjwyEAQT4xSW7tLaIjtlR4fahtpvZxwjGtSiNJopZlJdCIYJJq2a17LnGnLcoQSQ0SkndCgDlvyrX1CsB9lMtW9grMdoFIA/4SfpW4XvfDVnTidUBwG9XSkxdjckWmSupqjaEVPYbcl5GNOh0zkHflVK+rcllBWswBVENindivtmcNmcgScJIHGIP0rLF4HElYOfxCNDwjcacb92kQ6FJEnuncSJgxQG6bE32D9sdBwpTgQmSO0cOaQf9Op8ayfByV9ewvzjsBrCUmFGDzqRttJzxT0oSu3IKp96u7hdHbEcUn5ippxjy/HoasrraL9rtaWxAHe/NTVCz3Y6/LmMFMxmRlyj+K+X0r9UjgBRi4Hf0wNwE+edFGKQmeRyZxYrkQk5mSMyTokDUxv8aN3W6VKSU9xsacYJ1POqNqOQb3rOfQZ0yXZYw2jtHch8Kd6uGX0ohY5XXZSpDafhSkHqTnTEwiMqGXQ0UtIxZHCJ6xV6x2iXMI3DPlRGEl82AWizusHRxCk9JGR84r8xuLAWpCu6pKikg5QQYPqDX6oCtK/Pftpu0NXkVpEB9CXP+L3VfIVjRjgpAFPGpmiAM6BJcUnRXhU6L1MQoeI+xoKBeKgqVR40TuE4nkDnQVq3JXACvA5GmDZdr9XF+1JPyA9TXAVT2aJd8BKc++pRMDLfv8a7cu9sK/qlJP6ZUConVITlhG44p8akupJSJI7qBmCOAy9YrP8AbvatVodQy0VpZay3jtFfEo743DxO+uboPFE52hdevYqIUO1CkpbZBgYT75z4d1RPKil9WXCWbO2AVZCEgDEowmQNMyDR3YOyYbKkx3lSrzMDwgChF4sKF4ItDawS0sdxQyOEEGCN+ZOdBdj0V9rbkbsKEJccxvqTOBAnD4cOZpJReRCsUQBORyzimbb63OuOlZSoJUSokA57h3huAiB1pEtriVRimOW/purXLdIKg9soW37StwNkEDFJVME90CNM8/Kt5sd0NpbQkgSEgHIagZ1lXskuYEhUe8vFnwb/APd862jBWk+S2z8zqSYrhDxTJSSD+edSETXlNkAgEQdRlS19jZLkqZL/AF4cSUOd0n4vhPUbutS2e7lKgSnkSrI9DQ1xs1JZXnG9DlwOnl9qNNPsWlPH+nX0G07JOlONTjaEbzJJ8sqEW66SkkJXiHEjD6SaINXmlUBRKSNJzHgd1SOsyJ1HEaU2MY0TZvMyp1VCnaLMobxUt0tkLk8PrRp6zpGZy61QYeBVkKDJSQ/xM85zVjLYrQ4l2zvNkBTK8QB37vrTlYLK7bnkdoslaiSVftAzMDTl40pXIkGtL9n7GJ9S9yURPMnIehNIg29Hs5UknL2OV3XchhpLTY7qfM8SedZdt7alvWlTU91Og41rbprJtt7OUP8AaJSSPijd+cqsp8XRBhdztitaLahopbSmVqIAHiJncMqq3vbC42GgZbQpRAERJ94gDXOiTtxYnHXmyClKQZniJOGeVVUWEqTiaTkMinf9oqNRfrsvdPvoT7TZQnOIqtd72B5Kt0wfHL5xTZeFxFY/u/boPOle8Lvca95B/wBWo8CPrTVFrsknJdI9ansa1K4mft6Uw7PiGgeMUptqkU47HHE6yhQ7oJJ8jhHnPlRomDdzXPaFuFwBKQRljE9DH5NNd13AltYccWt1wZyrd0ToKuIkZCuXX8OmajkB8/CjoG7L9pvEjJOajuoxclmKEEq95VCrjuzPGvOaZVmBWHEGPPKsp9t10uuvWZxKZQG1IJ3AhU59QfQ1qLXWuL5s6XGVNrHdX3Sf2H4VeBitOuj84We5MpWSBwH1qg5Z04yEjIcc6atqbufs7xZKDi1CwCQpJ0I+26gVpYLKElSDmfGefChYUbYMtzQGQiY0py2aR+s2hMjOTn+3P550l9sVupEAAmn7YazlT6lcEf8AURQN7MnEer1vDAy5h0g51mrqZCQMyT+fSm72j2vsrGUp95S0pHMkyY8AfKlr2f2IvupUuSS4kdAjvH85UE9hYlo1WxMCz2YE6Ib/AOlOfyNZ7ZrwbcWYVClEnCcid/jWk7QIloo/dl4b6za/9l8SZQDiB3ULlQaxckEggjf4UJvf+jaHavtJUqCAE5KVqMhoeu6hPa2pmQmeICpUABrkfpSle95rfdLi4k5ADQDgKJOwVjknsZ7m22es8BnChIThHdCjEzmTvpiTt5bSJ7bX+1H/AKay1C6totzgAAOmVcPpfQ1XtcSmiVNytuASNSBv6wcpFCUiTlnypuua/wBpQCHO6qMOIjJUwM+Byk7qpXzcYxJUiBiJTI90FMwMtO6kZ9awSL6018S2CKsPoUCUuDCoceHyIrktmM55fxXJgvRX7H8/Na6acUj3SU/XqKlSnhXKm6NKhbqWmUnpMySetQIyM1ccy1o7cWxVotRSopLTJ/8A2KH/AEpnEr5c6HsbD8ejq4LSmDOtaHsZtImzlSFj9NZnENUnTMakfKl227AdkgFh4qUJntIE9CkZeNA3S8wqHEqT10PQ6HwoYpxZe5Ryxpm/t2pLqZbUlSTvBBoVeNiCxBA9KyKxXypJlC1IVxSSJ6xrTLYdt7QnJYS6OJ7qv+YZelUwzonfjuPQae2eBjNWQjlE6QaiZudKPdEZAa8KkZ24s598Lb5FOIf7ftVpu/bMsd15B6mD5KAplx9GfklQKtN2DhQC8LBrwp2ecSRIIM8DPpQe8UJCSpUAASeVBPZyMrve5ACSgEdPtTDcN39n2Q+KQT1OZ+3hX2EWnNKoQZEA5gcTwNXLG05ZsK3AXWU54h7yBukfENMxnSobF5HWh0wzkNeX5+TV66rpzK16ndwG4V8uC0NLbBQtKlnOBqOo86Jl06b5ypoksIA0GlfLa7mEg9fpXaE4dd2ZoetUmuOZYZPmatABQIVBBEVTsZBk8PXX7Gpy6EpKlGE6k+lcCxK9oLKUqZj3sKgekiJ8ZrMdsEfogjcsT5Giduvty2W95ZUUJSSkJOqUoUUgR+6Tn1NUtqj+gqeKfnS5djsfQnXcJcB4AmtQ2Bs+SjpiUBPICfr6is2udvNR6D6/StY2XWlmy415JSlThPn9Ipd7MnsPX7dbbxR2pSlCUkyogJE5SScskz5ml7Ze8bJZHiAo9mCvCQCrVX2mkO9b+dtbyluKOHCcCJ7qOGWhPPmao2a0kVj7Hwhqmb03eLdoViaWlXLQ+RzqRVkndWLMXkoALSSI4GCKd9mtv5hL/fH7h7w6j4vnQ0HVdFz2g2cM2J13MKgIT1WQPkT5VhTpzrZfa9era7GwGlhSVuyY/tSd2oMka1jVoFHBUC232fQfWuu1qFJy6V3NEzBzWgRpuoxswslp1JMpzMcy2oE+Ver1AIQSt7CXGFlYBKErKTvEL3GlGxqMKG6PyOFer1Cw/R0gZ1wrU16vU30IRPcaAbWzIB72hHAEjKt1eH6cbsIr1eoY9lEegPbz7vMAnrIE1XS0lbYSsBQJAggHIiTXq9TAl2ZvfbCW3lpQISFZDOpbvWSM6+16kMth+pZcFV1oHCvV6uRzIlDDmmQeIJFQWu9XojtVkTvUT869XqMUyizaFY8eI4p1+/GtSsCpbbJ3xOnGvteo8ZPnC20F1M9mpwIAWASFJlJ/2kUJ2QvN1ZwqWVBMRMH11r1epxF7He0nI9apt+9Xq9WBejomDlvn5fxS7tRal/1dnaxHs8STh3Eg5Txr1erQGZhZk/8A3G1f96//AOKaGbZrOBAnIqM+Ayr1epUuymHQKuH3Vf6vtWibQHDdqoykNDwKkzXq9SvbNf7IQ0pGJNVUa+Jr1eril9lixnNQqErIVIMV6vVzCQxqbC2wFiZG/pSbakwSOder1agJlNuvler1MFH/2Q==">
            <a:hlinkClick r:id="rId10"/>
          </p:cNvPr>
          <p:cNvSpPr>
            <a:spLocks noChangeAspect="1" noChangeArrowheads="1"/>
          </p:cNvSpPr>
          <p:nvPr/>
        </p:nvSpPr>
        <p:spPr bwMode="auto">
          <a:xfrm>
            <a:off x="117475" y="-1143000"/>
            <a:ext cx="374332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0" name="Picture 12" descr="http://www.nigeriadialogue.com/wp-content/uploads/2012/02/nigerian-education-393x250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97365" y="4982761"/>
            <a:ext cx="1245520" cy="88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6818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11545-335C-4898-B08B-87E1B7A5789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BEE"/>
                </a:solidFill>
              </a:rPr>
              <a:t>The challenges clearly spell the need for improved collaboration amongst all stakeholders…</a:t>
            </a:r>
            <a:endParaRPr lang="en-US" dirty="0">
              <a:solidFill>
                <a:srgbClr val="00BBE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7675" y="941695"/>
            <a:ext cx="8248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4" descr="data:image/jpeg;base64,/9j/4AAQSkZJRgABAQAAAQABAAD/2wCEAAkGBhQSERQUExQWFRQWGBwYFxgYGBwfHBweHBoXGB0bGBceHCYeHR4jHBgcIC8gJCcqLCwtFx8xNTAqNSYrLCkBCQoKDgwOGg8PGiokHyQsLCwsLC4vLCwpLCwsLCwsLCwtLCksLCwtLCwpLCkpLCwqLCwsLCopKSksLCwsKSwsLP/AABEIAKYBLwMBIgACEQEDEQH/xAAcAAACAgMBAQAAAAAAAAAAAAAABQQGAgMHAQj/xABLEAACAQIEAwUECAMGAwQLAAABAgMAEQQSITEFBlETIkFhcQcygZEUI0JSYnKhsTOCwRZjkqLh8CRDU3PR0tMIFSU0RFSDhJOywv/EABoBAAIDAQEAAAAAAAAAAAAAAAADAQIEBQb/xAA6EQACAQIEAggEBAMJAAAAAAAAAQIDEQQSITEFQRMiMlFhcYGRocHR8BRCseEVJKIGI0NTY3KCkvH/2gAMAwEAAhEDEQA/AO4UUUUEhRRRQAUUUUAFFFFABRRRQAUUUUAFFFL+PY/scPLJ2ixZVJzshcL55AQW9AaASvojbxHisWHQyTOsaDxY/oPEnyFUbintlhQnsoXkUH33YRg+YurN8wK5HxPmKfFSscRM7MCQqhdbdQouq3HT51CxWHQI11VSfvd5r/Am1ZZ1ney+/v1PQYXhkHSdSpra+l8qTXJ6PXwbi/M7FhvbQpIL4Uqh3ZJcxA65Si3+dWTnfi+KiwyPgomlkdgDZMxRSpObLe17gDW+9cb5P5ebGSRwDuXXM5vchBYEi+51FhX0PFHlUDoAPkKtRlKaeb0E8Uo4fDVKaorWyck7teC11Pn3juL4iX7XFfSUubBnR0VfGwy5VH+vjW3A8/Y+EWGJJXwzhZPhd7kVeeffaLCFkw0AWZz3XY/w1/8AE3ptXI4hYAbna539Saz1Hll1ZHawEViaV61GKXLTf5/+navZxzLiMbnaaaIhNOyVLPrYhi97beAHjvU/nHnxcA6R9i0rsM3vBVAuRq1ib3G1vjVG9jUTHFyuL5RGVPS5KEfoDTf2v8HY9liQQVUdmynzLNmB/S1Pzy6LMtzjLDYdcR6Gq+pfy3Wi99DGH22KXythbdcswLD0Uxrf5irly/zphsZpE9pBqY3GV7dQPEeYJr5waJe2bMF20DXN/MHw9KzLdlZlZ4SDcEXKg9QR3gfMWpca0r66m2vwujKMpRWWza7Xc+aklb1kvJn1TRXN/ZNzXiMUpGIxMchsbRlbSi1gGDCwdepte9dIrYndXPMzg4SysKKKKkqFFFFABRRRQAUUUUAFFFFABRRRQAUUUUAFFFFABRRRQAUUV5egD2iiigAooooA8NcZ9r0s4lRZZ0yWLLHGp7oBAuxJ1c33tteuyuwAJJAA3J2+NfM/N/MP0zGYiQgiNWIAUnUp3NDtY2B+NKq9mxv4fbp0+67+3ytu3vZaakLDYZcpuPNutz5+lqHwx0QHRgbg+Hncan4mtEOGYZFzkZu+w0Pn6/Ot5RzqH1fQd0aAdKwPfc9lSSlTy9E1bTS3g2t1e90vNvaxlgcS8WSwa6myujWa9+mhHzprLzrjHPZtiMQCe6e/pb1HUUp7B76OtlFgSu3U7/rWXDsFPPpFEzlTmYKCWIGmfyGtWjd7fMTXjCCiq0dFp1oxfVVk9Vqrcm37t6bOzGwvobjy8/OvWUHXWx/XppQj3+9rseo/p8ayJ31IA3H+tZztpRa0+X3tv4baHuB5gnwzyiOSVFOUns9BcDTNbW9bcdzFPPl7VpZPuiRxl/TS/wAL0udmEoIa2cWsRoT4D/WsYUkdTaya6KQbi3iCev8AWn7x8PU4sYRjWeWPWvJrqwcu++Z+D0vZ+DWxHCwJbYu1jqTl8uhreMIozaXI1+G9gNvCtZibTvDK+nu7HqKwmRxlOc6NlNgNj41XfmaIqNKLbpyfPVx57ve2t83utCXwOZop0McxhyuGz2zAD7wXy2tX0rwxZBEnasrSW7zKCFJ6hSbivlcxZC1sxdO8CdiDqRYab19C+y/mEYvh8TXYugySFvvDXr0IrZQ5nk+KLWN1Zq6tvaz+TureT5ltooorSccKKKL0AFFFF6ACiiigAooooAKKKKACiiigAoopRzLxr6PF3dZH7sY038TrpoNdelDAOYuY0wiAlHlkfSOONSzMfQDQdT4UmbF4p1Lz9vCtr5I1QAW8GcZ3H5jYeVLO+AHWGSWQjvzGcRrrv9cVJA/CnypVLi2xeNGD2gjTtJ7GU5zfRA8jXZevdF6U3pdlkhh/aKSdM0Ixk0N8tmEaIx2ucQhDsg/CNfE1ql5YxkQEiJdlldgomcBAwsSqowGo0y6nq1W7DY8RlY7WBjugGlyPsL52F7Vug4nDPGQJAAwIYZsjr4WOoZTQpXRDRXsBxnEYZgjmbEySXIikjKMAPCOUFoj6OwPnV0wc7OgZkaMndGKkjyJVmX5Gqjwf2f4KBpDG0jdr74abPe3iCbsG194G/nTiOHEQ6RuJ0GyymzjyEoFm/mA9aumQPKKS8L5shmfJfK97WJBBI3VXUlSR0venVWAgcelRcNM0i5oxGxZb2uADcXr5px4U2RAFDuTlHgt837EC9dk9r/F8mHjgFwZWzX8kIuD63rjUhyuXbQ2yovj8qx15XkkuX2j0vCKUY0ZTl+d5f+K1m/Xs+djO2rH0Rf61shUtJlUFiLKoGpLNsAOuwp3wjkLHTsmWArHa4eQ5QSdzlPet8K6Ryf7KIcG/ayyGeW+YXFkU/hXx12J2tSoUJS3+/v5nSxPF6NBdR5pXe3fr8Mz9oiPkf2WydybGgJZswg7rE+IEp1UD8Iv6jaukYfg0MTyyogEktjI2tzlUKBrsAFGgsNKngUn5wxzw4KeSL+IqXWwvrcDax61ujCMFoeRrYitiprpHd6JHzxiZBnkZbhSSVHQeNh0ryM3AIva2hvXpit8zfwPXUH9q34rgsuHCGVQFkXtIzY6gi4vpYGuY+tdnvoSVB06UnurLxsr/AKfLXYhY2IOuVri538QfPp612LGcpYbiOChkweWN0TKl77a3SQAm2ut99vCuQyEgbW8SLf18auns85vXAyOspbsJO9ZQDlbQZj9q1gBYX9KZRnHsy2Zh4nha0msTQvnhbbe3z9u9Mq/FuB4jCl48REY2BzIb3VgNbqw0NQzZx5OunqP9/pX0LxngmG4lhwGIdCLxyRsNL+KnauXcc9kOKw6j6MfpKg3GyOPK17EHyPwpk6DWsTHg+MwlHJiNHZ37n9pyXsUZpLNE/XuN/v1Fdd9jbwhJlAVZg1yBmuU07zD3b5ri+9cq4tw942aGZGidhmVXFrNvodj8Kf8As25lEOKjdmyo/wBXNpfra+lx3rVWk8slfy+n0HcQhHEYeai7/nVu9K0vhaXqfQFFFIZ+bo+07KIdpJcqLsFUkaEBm96x0NgbV0Dxgy4pjXijzRwvO33EKA+t3YC3pc+VUzF8VxOJvJC8qlLqYY42CX/HOxRmPnHcetWKXh8s3/vEmVPGKIkA/nlNmI8gB6mlGI5EwbYlcSzyCVbBcs+QADwCplsPLx8aq2Ali5WxK5J2jBZe0d0MzkXtfNmJz5m8CpBXxBqQvMrxiNMQ2Nj7W3ZhljVRfZDOMzOemgY9Kt+J4zEhVcwd2ICohzNr4m2wHU1A4jJHiVlRgHiuE6g/eynqD4iqOVkSkRZeJ4vDjOkeIxEY3V0QNb8BBD3/ADKb1YeDcZjxUQljvY7hgVZT0ZTqD5Vzbg3FZUlnwclnaBgI2aSWLMhFwDKpKBhoO8oGlNJJJEHaiGTDzAg5mkUrJ1BcARyXG19alO2oWOiUVD4TxNZ4hIvjuOh8QfSplMICiiigAooooAKpnPaypJBNlDQIbMbBmjY90MqHQ5iQt76b1c6h8Y4cJ4WjOl9QehBup+YFRJXVgWhXFWYZVkxErswusMMaZl/PMRoPPTypNDw9oeKyZ1RRNDmTLcnu6HO7as1zTLh/MPYFoZF+tRWaXzy+69/uvrb0rfzC31cM2hkjHasF8YjbMo+YpL60bF9mS4WQjJIoZDrqNj1HiPhWHEuVY5Ubszkc+6xs49DcXt8b1rDAgEbEXHx1/rW6HEsm3yO1JjO2j2LOPcKsLgewYB3bDP8AeaNHiY+UltAejWOtN8TisV2ZCopdh9XNEA6erRlgR8CRU+DGq4ynQncHY/0NRpeCBSWw7GB97D+Gx/HFtr1FjWmLTWgt3I/CODzydhNiGVXS7lBGqtmIKnMwJ0t0+dWWlGF5hAITEKYJNu97jH+7l9036Gx8qb3phBWeJ8ixYnFjETu8iqBkhNggI3Jtqb+I2ppgeXMPCSY4I1LG5IUXvtuddqZUVFkWc5SSTei2CiovEeIrBGZHvYWGguSSQAAPU0plxWKlzlQcOqg5QQjSOfPdFHzJv4VJU38x824fAqrTsRmNlVVLMfQDwFVjintdw3Yv2Ik7a3cDxkC/mdgK5hxrjU2NcnFSM7RMVyEZVS3gYxsdN/G1P+QcXw23ZYpIu1z5o5H1B02J8PQ6UhzcnZaFsPicM3lqRk35pLy2ZH4DjeHl2xPEDLLijJcWUm9stmOXQnS1jtbap/tI5ogxq4f6PIR2ZfMjRsDZgo32G1Y+0vDYJuyeAxB0YiRYiLFbaM2TTfrVIEkYNydB1On8t9/hSpZkshunxLD0q/TZJ3WqSay/7dtFy2G2P4XhRhIpROzT3KyRNfQFjZhpZQAPjcVrh4bK6gpDKyn3WWNiD6EDWugcncj4b6CjYuECSQkgszKbHa3eGpG1qm8bc8JwaGDEPmByIkrZ1cXJyhCbi1916UPD5tZfA6VLjzw8H0cbtu7zavyumtincCxfEMBJeOCfKxBaJo2yt56A5W8x8a7PwjHtNErtE8LHdJAMw+R2qk8t+1uJ7JjB2MhNg6gmI+Aud0Prp510GNwQCpBB1BGoPoafSioqyd0cfFY5Y2XSZYp83G+vmrvU04zh8cqlZEV16MoP71W+JezPByRqkcYw7KQUeLQgg31BuGF/A1bKKY0nuZ4TlB3i7M04WFlRVZy7AAFiACT1IGg+FVbi/DsVh1vhmVs0hN+wDOoc3a/eFx/3eNW5nABJNgNSTSWfjjS93CDOToZiD2S+Yb/mHoFuNNSKGVNLY2cpdgmHQCzSzWuT1WO9h/MfHakU3BjiL9kzSEn+M8apGOtlsGf4aedWSDgcYYPJeaT78mtvyL7qDyArZiOJKNB3j+gpcnFLUlXIcHLcES9650sSTa/wW3yvWE8gNgoCqNFUaAfCsZZixuTf9qj4zFiKNpDrlFwOp8APWs8p5tENStqJuEcPeTiGOnVQVUqmhKy3y3vG+xFvsnSmeLlmEbuuIkaNPfheJFkW3wAf0Oh61J4Y/wBFwhY2LIQ0/UlrEWPUAgVExfEDi5jh4xZ1YBzr3I7Zrt1ze6POnvbKL53GvIkLjCkvGI88juoHirEFWyj3SR9nwqxVqw2HVFVFFlUAAdANBW2mpWKhRRRUgFFFFABWMi3BFyPMWuPMX0rKi9AFYxvIiSxyLJNPKZBrnZRc/ZzFEU2U7Le2+lIJea4sOcP250EUsTdLK4S500vYfOujXqp8f5WhTDMsOGMsjSdoo0N5NSGdm2UH4bVRx1uguKOBYwK5wpP2e1w5+/CTv6hjt0q14LFKwCta42v41WOKcCMWHWabL9IWyw5P+WCQSob7XrTeTc1nl1JXQ1dZDxYgNlA9BWVQuGOSpvqPCvcSkw1iZH/BILX9HXb4inRd1coyTPArqVYBlO4IuD8KqcvFZcHiI8NG8bRzZuyLlmMZUZmUKDcrbYEi1bouaM7uEDR4iL+Lh3IOYbZ4zs481+VTuIcMwmNVTIozrqrg5JUP4ZNCD8aL6hYjYrHT2JkxPZrbXIqRj5vnb5EUswUMeKmaNCs2RcxaZ5HG490NdfiKa4Tl0wEMqRYmxvmlv23wkYshP+GkHNfPjcPxizTYOcxPH2Za62DZgbK18p26ihR72Rcn8X5Mn7M/RlgR9O6GdEa2ozAIRcHUHT41UOZeeeMYJR9IwiKBtiFLMPi69y5/Eo9Kv/LHtKwOOISKXLKf+VIMrn8oOjfAmrNLGGUqwDKdCCAQfIg6GrpWIPnhvaXDI/a4jh0WJlIt2ksg26BVhC/HfWmmB9twgFoeF4eMdEkC/tFVi5v9hsUpMmBdYHOpibWM/lO6eguK5lxf2dcQw1zJhZCo+1FaRf8ALqPiKjUnQuo/9IKQf/AR/wD5j/5dasT7djIAJOGwuBtmlvb0vFXLPEjxG4tqPUeFeMwGpNqi7JsjokntYhLBxwuFHGzxztGw/mRAarvHebRiJe1WF0YixzztMP5S6hlGm17Vr4NyLjsXrBhZCp+2wCL8Ge1/gDXQOWvYKxIfHSgL4ww+OuzSnb4D40WbKyjFqzKLwVcTi3C4fCtNYjNlvl/ncjKPQmux8K5bxbgHEYXDA2sTLOZWAGwVRFkVR0Bq6cM4XFh4lihRY410CqLD/U+dYcV4zDhozJPKkSdXIHwHiT5ChQSKwhGHZRTS8cM0kJc4dkykGKR1Q5hf3SOzv5WNNocbiRqmIVx/eRq3+aNk/Y1G5e5kGJfEy4eCaWKVkyOyiONwEykguRcX8ta3y8qCQ5pMmGHiMMWQn80lwvrZfjUOLWzL3I3B8a3EXczFOxikaNY1Js7La7Op3HQG9qtgGnl4Umgjw2DiKYaNAfBUFyx6s27HzJqFDzGRN2CA4jFEZnAbLFCDtnfwP4QCxovqTYs1YmJTrlHyrVh4pN5HF/uotlHlc3J/SovFHNwPs/vRJ2VwSuGOxIPcXrrb9qqmN4tGcR3z/wAPhHUzNfTtGF4x6DxpxjGIikK6EIxB6WHhUPFcsuMKr4WKN+0WN5YSbZ3VRYhjpfqDvSYdZ3ZaWisQouJR4+N4xcLicRkfrlCFhbUG1gNatWG5RWN1aOedMoAAzIQVH2GLRlmHqSdd6OD8u4cJA4gKNEDkzaMtySQbGx12vT0VpUe8Xc9oovRVgCiiigApZx3iz4dM6wmRBq5DgZR94g7j0+VMJpCqkhSxAvlFrnyFyBc+ZFU3F4zEYmdIpoTDGQzle1U5Qtu9LkvdtRZL5dTe9qhgTIcdisUodCIoz4DQ/FmGb5KK2Q8CJb65e0H3+3lzD4Gw+VZTcT7GPMqqkYHdDXuRtmawJAPgACTUjA8WzMsciPG7C65lsGHl321HQ2PlUAaMXBJhkMsUrsid545GzAqN8jHVTbbW196e4aYOiv4MoYfEXpLx6QuEw6+9Me8P7sEdob+h0rZxriX0eNIodZXAWMH7IGmdh90aX9aL2WoC/jeJ7fErGLFIDnc/jIsEP8rZq24eHOwHzqNg8KIkCAk+LMd2PUn9PSm/C4+6T10rLfPIb2UTFSwsBpWV6wkkCi7GwvbXzrRxLiCwRtI+y9NzWnZCyp+0DAQOymSMMwAykXDhiQFysCDe5FOuE8nxiCMShu1CjOwdr38db1WcPxKR8SMTJEkgH8FDIVyX0LMOzNyRbTYVZv7UT/8Ay8Z62n1+F4gPmRS4OOt2WaZJHLrx6wTuD92XvqfI7ED0NQ8TxKGfh8r4qNexyuJFJuDlOW6nTxGnSshzkk6NHhrnE+6U0JjP3pCLqFG976+FUL2v8WGFwcWBjbvSavY/ZJu/zamOy2Ko48WActHmUBy0Zv3lsTl73Xausco+3UxqsePRnsLCeMC//wBSPS58xv0rkoFFRctY+oeC+0TAYohYsVHmP2GORvgGtf4VY6+O2W+9XTkj2o4nAyIkjtNhiQGRzdlB0vGx1Fum1WTKtHbuaOQsJj1ImiAkt3ZUFnB65huPI3FQOUfZZg8CAcgnm/6sqgn+VdQvw186tsEwdVZTdWAIPkda2VJAUr4rzRhMNft8TDHbcM4zf4b3/SuPe072qTSTSYXCSGKFDlkkQ2dzqCA32VBFtNTXMLak7k7k6k+pOtQ2Skdu5l9vMKArgozM+wkcZYx5ge836Vy/D8e+l8Qhl4kzToXAYE2ABvYKuyr1HjSGvHW4IqtybH1XxDH9mIUhVfrCFQnREFtO6N9NhpQeWM+ss8zk9CEH+FRaqhyJxduIcNjKkHE4cggHbMosoPllqzy88RKRGAxxNtYDZGXzYsbBfMXvep0tqVIXNnKSDDMYla62L2dgWW/eu1/BbnSs+RcJCkJ7BFVTYjKPA63PiT1vUl+aJ7G+Hj9O3P8A5NVvCcZfDztKIlWBzdkWQuQxNywug0J8PClycbpouk7HQK1zQhgQfhRFOrIHB7pF7np51kjggEag7UzdFRGyWJB9COorPlTE9mXwzbqS8Zv7ysSxsPw3AqRxSPvA9aVYzDM2VozlmjN428Pyt+E+IrNF9HIY1mRZeM8Q7CCSXLmyC9uuoH9aXJwhnAOImkdjuqMUjF/AKupt1JvWcc64/CMpupYZXXxVgdiPO1x5EVlwPHGWIZxaVDkkXow8Plb51quKIJ4I4J7L6oeFp5ST6jVa14rj2IwgBnAkQ7ECx+LKLW9VHrUrF8etnMaMyxkh3KHICNxmBzaeJCsBXkkomQCRVKPsw1yk6jMBup66eYFADbheLkkjDSRGFj9gsGNvMrpUyqbwXi2Kjd4vozSRxvkNpYy6aXBGYrnWxB1Nxfxq4g1YCNxLiCwxs7nQDQX1Y+Cr1J2AqtYefL2hkKiSQZ8Q50WKMe4jHYNlsCOtSsPyk8dssqkr7rvGXkH8zyEX094AGpeG5bF17ZzLlOZVyhUv94oPebzYmoII/DcG2IkWZ1IiTWJW3ZrZe1YeHduAvSxrGPEK2JxE7e5AnZj1UlmI8yCBVkFVvH8GkUzBU7WKc5mUMEdW+8rHukaDT96CT3hbhEfGzmxkAKj7qAEoqj75B1A3NV5JP/aLPK31ssZtHraIbKt9gzqMxXe96cR8GxDsubMClgrzOjZPxJDGMhf8TnSmzctxGDsTmtfNnv38+p7TN965OtVlHMrEp2YrpnwyUZcvje9JT2kUohmsxIukgFswvazL4N6aU9weDC2OpJ/Ss0ItSGSaaMsfErROrgMpBDKdiPEVzhoJkebASTF8LEVaO7fW2YZhGz3vkGgHjpV5x/EWdzDh1Esg94n+HGfAyMNz+AanyrPB8nwBSZY0mlfWSVlGZj5HcAbAdBT3Fu5RNIquHADC+gG1HFo3Z4lEH0iHXPHnRVY2GXOXPu38BepnMnBkwrRtEWEcjZWQkkDQnMhPeHS21RGxBSJiNyQifmfRf1pFnCVhl7oZcm4aaTDd3scKudxliUO1gxFg5AUW2HdOlVP21coImFTErmaVXAkdjdmXUm50AtbZQN66jwLhwggRLWNrt+Y6sfnevOYODrisNLA/uyKVNgLi/S/jWqwk+SBXtSOJcNfDzSQyjK8bZWB+Y/Qio9ULhQqgsoOxZQf8S0V4woA+u+GQqkMSr7oRQPS1b5ASCBvbSqL7GOOSYnhwEuphYxK3VV2v1Iq+UwofIXEUKzzBveEr3/xGtNOed5FbiWLKe72hGm1wTf8AWk1LZcKxZrAnprWVOeTeXGx2MigAJUnNIRbRBYN+jA0Adr9mnJix8PhcZ4MQ4JeRDq3ea2ZWBU923hfzrfzdhJQ2HWWHDYxWkIs47Nj3SdbhlNt9xrarxBEEVVGygAfAWpLzfw1pYM0YvLEc6Dz2P+UmrtaFCr8F7QRsJEMYDHIrMrEJ4C6ki1R8TArhlIupuDrbT1G1ScXiQwVx7hXMPSmHLHLkeIiE04L5icqXIRQDYd0HUkb3vWXK5sddRQg4fHLiMQuGllzYXCp2gRTZpSD3ROQdVHTx8a6Quw9KWYzlaNSJMMkcUqi2igK6/cktqQT476VnwviWY9k6mOZRcxsdbdUbZ18xWhJoVdM84pKCQPEb1CApjjsENWG/TrSfB4dsWzqrFIVOV3Hvv1VD9kDYtv0rPKMpSGJpIV8J4kI8ZiZ0kLR5gJogDYAD+Og+1Y2Ulb7GrFxK0Eq4qMgxPZZgCLEE2V1A3a5AJ6CpmJ5ejKRrH9U0X8NlHu9bjZgbm4O9770nfgcwUx5HEZ1ZYZVEZ2PdWQZo722BI3rUlZWFN3J+CAixksZ9yZA6jwuM2cn1uPlUTFYf6KzK2mGe+V9+yZtSH/Cxuc2y7VP4bwyQzCaUBAi5IowcxUbEs2xJ6eFqcugIIIBB3B2+VTYgqU2PKSia1pIxlmQal4txIg8dba9KtcE6uoZSGU7EG4PoRSZuWithDMUUG6qyB8n/AGZJBUeVyKjzcm5rDtcnixhVoyT/ACvYfAa0ElloooqQCiiigApZx7ipgRCqhmkcRrmNlBYE3bxsLbCmdV/nX+AnUyrb1s1Q9gRr4dwtnk7eZ+0e2UWFlAveyL0v4m5rZPi3nlMEByoptNMPD+7j/H4E/ZvetWLxLpAFj/iynJH627x/w3NO+HYBII1jTZfE6knqx8SetLprS5MtzLA4BIUCRqFUfr1JO5J8SakUv4rzBh8MLzzJHcEgMwu1t8q7sdRoAd6rmK9q2DUgL20viSkRFvI58pv6A0xtLcXKpGHaaRK55Vf+GzsFUSm5OijuH3m2A9aQgxsotIWKsGDRKz2INxfKrA7bGn2F9o+AkQlpezNrlZUZT6C4sx8lJqr8V9qshkH0SILGpa5lGkgtoQosyWOup+FJnlvmuVniqdON5SVhwOM4nwmmP/2Z/wC4V43ME497Esh/Hhsv6kWPzqmTe0XHm5+lKlzewijsPwi6km22963YvnfiKiMviEUSLmQBISSBpcrYlT5Gq9IuTYhY2m4uSTsudnYUe0zgMmIH02MxSBBlm7NSreHeZSd9Og0Fc2BrqGB5llSeSaZIsSZN1lUAA7XXKMtyN7iqbzLwwGR5oYxHGxuY1bNkPjlNh3fKpU0+Zanj8PUaUZbiKt/DOHPiJo4Ixd5WCrfbXcn0F6jA1O4HxdsLiYcQoBMThrdb90/oaubT6g5U5aTAYWPDx6hB3m+8x3Y+pqD7RePHB8OnlX3rBFPQuct/hT7A4sSxpIvuuoYfEUt5w4OmKwU8Ti4KEjyK6g/MUwofKa33NyTqT1J3NZVhHtY7jQ+o0rOllzwn4+Vdh9n/AAqbh0BZ5IopMRZrFC7gDTra1jrp61S+T8MuGl7eaBJiB3I3awU6asMpuf2qwLzJiFxDzwmPD51y9nGgZB1Izg6nxIA2pbqRXMwz4hh4aOVzoK8dxB92d381wpI+DAWPwrx+L4gjvSzAHf8A4M/vlNVJed+Jdi0gxC9mCFL5IbqTtZLXt52IrPCe0/Goli8UpOzOlvgOzKj9L1PSLvYSxtOCTkmk/Bj9Y41RVDZUjADGQMtlOl2LgWv51ZORR/wg3t2kmW/iMxsR5W2NV3l/2pK5yYxFjudJEBMe+gcEll9dR6U54n7SMFDoJDMdNIVLj/GO5p0zXq0Mq61xyxNOccykrFqqFxThSTrZrhgbo66Mh6qf6eNVzC+1XAtfO0kRHg8TH43QMLepqxQcdw7oZEniaMGxcOpUE2Fi17A6jTzpqaexaM4z7LuQcBjnzmCf+KB3WAssq9V6MBqVG1Q5sBJh5GkgcLn95HF0Yj01Q+Y0PjTXj3D+1iJXSRO/GRvca2B3s1rHqKVcSxRmwufYlGDD7rjRh8DpS6miuhse4dcF4n9IgSXLlzX0ve1mK79NL1OpZy0R9Fiy7W/qb/rTOmlQooooAKKKKACiiigAooooAKrXOOJW+HRu79ar5jovduMt/vG+g8qstch5n9oU2ILxxDsYgzIdi7FSVNyQQo8hr5il1JJR1EVsRChHPMtnHeLRwLhJ5CeyjkOYqpa10YA2W58bXqj8882fTpezjaUYUAAqRlV2udSPfttoem1HLnFI2wkuCxMiQwnRHdXdiDr3RsLHrVaYgM6ZswU5Vl2DjwYA6j08qRKbUNDBjcVJ0lKi1Z+OqPEjijhDIyZwSDHlYFQPHtLEbedb5WjyIVkLOwOdchCp075Pe+VbMSrzqi5Fsgt3IbZh45mHvHzNT8JwmdHc4dJIkdcmVzHtbW5sfHbQWrHOtTi+tJJef7nSWD4bWwV4U6jrW7nv6rLbn38mxH2Da3cg+Q0rwYdv+o3yFOJuXJo0LFVyqLmz3P7UnfDh7G7WPhfTWpp1YVF1GmeXrYevh2lWjlvtdIYRuWikjM+SNbMsRUtnb8JVdPMk2qHgIMg7UmMsraRzJfNpvksAwHmd60nA6WDMANheso4WB98kdLf70pjSbudvDf2jxOGwn4Wm45bNap31+D9U/M24gszFhlW+tgNPQC+g8q8w0cjOqgq7McqqNyToANayIvWzi2d0jlMsTOVy2iXvKF8XVQBc+tD2uYuEYKlxCq4Vqqh4tLXwu2lfzYn4zywczZVySKbOhtv000BpVwXgEmJxcWFVSHdhe42A7xJ8rCrdDGIgQyQSGRbh85LJ6AEWP5qj4XifZOskchSRPdkUa+l7WI8jTYVGtzdiKqwOIeHjPpYLaS3X6p+59D4PCiONI12RQo+AtSfnrjH0XAYiUC5CZQPNu6P3qo8ve19TZMUhJt/FiU6/mj3U+YuKVc6+0hMZE+HjjywtozODna2vdQe76k38q09JG1x7xVJRzX+vtucfweGeSwUZidT013ufCrbwLlc5rIhlmtewtoB4gE/rXuHMSgIndHkCL/HxqXj0MgeVFhhy2UKhbMT97KSWPw0rLOo2KwjXEq3QVKnRRs9934XbSV/M0FmOzpbw6/vW/CTNGxciOQgGwdMy69UvrWeFzJASskP1pyuhAMth4i63UHqDWulq+5y+J4aGAxHR0aimlrdJfv68jRisHYqQysGuSIxotzsdNLdB0phxBz3I+3E0ca9whSoTyswBvS44diT9YbbbCj6CDuzEetv2oSSvY6HEP7RYjH0FQquNtNk7/HRelkBwzf8AUb5CsxEwN85t45v96V5HEE+0TcgAeZp4OWZwQcq3Go74/Yi1KqVoU+3JK5xqOGxGJu6UXJLdpIVPLGIs4kJkzWMZQqtvvCT+hFa8ThYXWO7I7sbsmVgV885ADH0ppjuETO8j4hJZWZdCOzNmGxIAF1A8AKiK7pEYSqgE5szQ2cH8LnUDyohVhJ3jJPyf7npsXheG0MGnCFSNay1alvz5ZbfEs/IvPi4QPHimxDIAOzYgyKoF7iy3YAaeFW/g+IU4TMTZZJZHBbu91nuCb2tcHauS4OJJZlilkEMJF3lIzDT7Fh18b095v452zwxRMjQxAFXjDKLj3QVbS6+VxWzO3DUwYbGONHpKzWm2ur+J03kie+FVde4WGbwPeY3U+IsasFcz5J5+mM0eGxH1gkOVJNAwNibMALMLA6ix9d66ZWiElJXRvo1o1o54bBRRRVxoUUUUAFFFFABRRRQAVU+YuQYZmMsSIk3jcdx/JwNj+IairZRVZwU1llsByqLgsALKYVV0NnQ65Ta++oOh3FS4sFGvuoo9FFWzj/LZnZZI3CSqMveBKsu+UgEW18RSpOV8Vex7ADqHc/5ezF/TMPWvJ4vheJ6RqneUfP6s7OHxOHUbtJPwX0K5j+OiJigUswAJ1sBfbXW/wpbJzFKdlRfgT++lW7iHIDt9ZnildRohiyhh0LFmIPQ+HSlUPDIbm8CI66MrIMynzB67g+IpFXCfhIp1Yb891c3UMVSq3S1fsVbGcQeUFWkLX+yNj/KN6gJwWaQC0cg6gLl/U2q4PjnHaKnZoUfKvd3FrgkeGulQ48fLKQrGRGs4dV0GZRoUYC5UnY3ptLEzpx6kUl991jBxLA0sc4Od1lvtbW/mmI05OnP2WA85B/S9TYuTpAAC8Y9WJP7Cm+Dw7h4WLSZWW8gZiQGA0JzG4qLjIAzSiVkEcupvIoZCugI7x9dKj8dXk7KSXkvHzMa4Hg0usm/Nv5WIv9mkDBWxMYY+Ftf1etv9nIQWDTtdBdrKAAPUqR+tYjEIdHxMD3VVZ1JJ7rZrhQCL+G9bZ8fhy0v1ukgAICSHQb+WoodXEt9qXpH9iPwHDae8Yrzf1Zqk4Lhl3klPunRAdGFxchPGtsHBcOzBQZrk2AItra/So8XEYVDAzMb5domFgosBq1enicAk7RGcPmBv2QOwta977UfzD5z9n9AUOFx/yv6TKfAYVHZD2+ZTY26+RvUh+CYZSQWkDBQxBbWx+dzWjEcUw7iQEyjtCCTkXS2thfcVhPj8O5DM02YAi4VRe+2m2nhUWxDtdz+P33hfhf8Apf0m5eC4dnVPrwxGYAqNut7V5PwHDJnvO65CA3u6E7XOXzoHHIe0SRpHJQZdY12+B0PnWv8A9YYdndjI5EgyyKY2IOtwdyAR5UfzN9XP2b5+XcS4cLkv8L3iEvAoQ2X6QQw+8nXbUAD9awm5bUNl+kxBt7MLH/8AetkeIh936RdSFU543zWU33sB86OIGCQyHt4QxyiPM9soG91YWJqyq107Zpf9fqiv8P4dVXVjF+UvoyNPydK2zoemVyL+mhqLJyfOPsOfSQf1IpvDg2KlUMWYkFHWRbJYam29zvYDxrLFJKIwEjlD6ZnVj3jfXa/hrf4VZYyvF2zL1VvmglwTCNdVSXk387ldk4TKosySHUbqf3AIpphuLSJosug0ytZh6WOopgOKSLmtISVAsHIUn7xCsu9up1qbgsb2smWRBYrdcyDUfnuRfqKpWxMpq9SKaX3s0dDhuEo4GMowu8zvr+xAj5kkG6I3pcH+o/SmnDuLLNdbEMBcqbHTqD41k/CI2YJHh0eVtQoUAAbZnPgo606wXIDxA5ZowW1YdjpfoCHBt63qlPBPFU3OlC3dra5srYujTllej9xTLw6JvejQ/wAoqN/Z+N3EcUCNI2oB0UAaFm12FxoNTfSrD/ZjFf3A887n45ezHyzfGn3AOAjDK12zyObu9iL2vYAXNgAbVpwXC8Rn/vm1FeO/szn4nEUHHqRTfivqQuXOSIMKRJlDz2sZCLW8kXZR6a1Y6KK9VGKirI5IUUUVIBRRRQAUUUUAFFFFABRRRQAUUUUAFKOLctxzHOCY5fvrufJxsw9dehFFFVnCM1lkromMnF3Qo/sIS+czJmtYsIFzEdMxY/1qfHyZED3nmcdC9h/kCmiis0cFh47QXtf9Rrr1HvJkuHljDKLdijfnGc/N7mpkPDo0FkjRR0VQP2FeUVqSS2Ett7i3Hcl4ObV8PHfqoyH5pa9IcX7JcOf4csyHzYMPkRf9aKKhxi90KnRpz7UU/QU4n2OvumIjb88Vv1DGl+J9l2KjF8+HI8i4/wD5ooqnQw7jO8Bh5fl+L+omn5JmB73ZE/8AaPp6dyvcLyNKTdexHq7/APgooqvRRLfw6htr7seReyjEuoJkw+v5zb/LU/Dex4jV8SAeiRf1Lf0ooq3RQ7iqwNBfl/Ub4T2UYVbGR5pOoL5VPwUA/rT/AIfynhINY8PGCPtFczf4mu360UVdRS2RohRpw7MUiZiOFxSe/FG35kU/uKhz8q4ZrfUqtvuXT55Ct6KKJRUt0OTa2ImI5MQ3yyyp0GYMo+Dgn9ahJyO4JInQE7kYcXPxz17RWWWBw8t4L2t+g5YiqtpMecJ4DHhwct2dvedjdm9T4DyFhTGiitUYqKtFWQltt3YUUUVYgKKKKACiiigAoooo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 bwMode="auto">
          <a:xfrm>
            <a:off x="1697596" y="2479964"/>
            <a:ext cx="4539672" cy="26462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90854" y="1095374"/>
            <a:ext cx="55016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u="sng" dirty="0" smtClean="0"/>
              <a:t>Government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Policy </a:t>
            </a:r>
            <a:r>
              <a:rPr lang="en-US" sz="1600" dirty="0" smtClean="0"/>
              <a:t>Formulation, Execution and Enforcement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Regulatory Oversight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Market </a:t>
            </a:r>
            <a:r>
              <a:rPr lang="en-US" sz="1600" dirty="0"/>
              <a:t>Enablement </a:t>
            </a:r>
            <a:endParaRPr lang="en-GB" sz="1600" b="1" u="sng" dirty="0"/>
          </a:p>
        </p:txBody>
      </p:sp>
      <p:sp>
        <p:nvSpPr>
          <p:cNvPr id="9" name="Rectangle 8"/>
          <p:cNvSpPr/>
          <p:nvPr/>
        </p:nvSpPr>
        <p:spPr>
          <a:xfrm>
            <a:off x="155575" y="497870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b="1" u="sng" dirty="0" smtClean="0"/>
              <a:t>IT Professionals</a:t>
            </a:r>
            <a:endParaRPr lang="en-GB" sz="1600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Innovators and practitioners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Alignment to a pressure/ advisory group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Product and Content Development for stakeholders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Standards implementation</a:t>
            </a:r>
            <a:endParaRPr lang="en-GB" sz="1600" dirty="0"/>
          </a:p>
        </p:txBody>
      </p:sp>
      <p:sp>
        <p:nvSpPr>
          <p:cNvPr id="11" name="Rectangle 10"/>
          <p:cNvSpPr/>
          <p:nvPr/>
        </p:nvSpPr>
        <p:spPr>
          <a:xfrm>
            <a:off x="5530647" y="4652533"/>
            <a:ext cx="36133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u="sng" dirty="0"/>
              <a:t>Stakeholders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Demand creation for IT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Product /Service consumption, assessment 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Provide feedback to improve standards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xmlns="" val="379031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37356" y="1091088"/>
            <a:ext cx="8258969" cy="4965700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/>
              <a:t>Involvement in shaping and implementation of policies, government decisions and investments in ICT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/>
              <a:t>Promotion and adoption of common IT Standards across the nation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/>
              <a:t>Stronger </a:t>
            </a:r>
            <a:r>
              <a:rPr lang="en-GB" sz="1600" dirty="0"/>
              <a:t>influence of IT Professionals in defining frameworks for business processes, IT investments, procurement decisions and Project Sustainability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/>
              <a:t>Improved </a:t>
            </a:r>
            <a:r>
              <a:rPr lang="en-GB" sz="1600" dirty="0"/>
              <a:t>revenues for private organisations who take the risk and make necessary commitments to new innovations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 smtClean="0"/>
              <a:t>Improved </a:t>
            </a:r>
            <a:r>
              <a:rPr lang="en-US" sz="1600" dirty="0"/>
              <a:t>employment index – more opportunities translates to more jobs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/>
              <a:t>Improved </a:t>
            </a:r>
            <a:r>
              <a:rPr lang="en-GB" sz="1600" dirty="0"/>
              <a:t>Social services as collaboration will foster effective identification of public needs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600" dirty="0" smtClean="0"/>
              <a:t>Adoption </a:t>
            </a:r>
            <a:r>
              <a:rPr lang="en-GB" sz="1600" dirty="0"/>
              <a:t>of consolidated and shared services for IT services, with a focus on cost control and/or reduction of </a:t>
            </a:r>
            <a:r>
              <a:rPr lang="en-GB" sz="1600" dirty="0" smtClean="0"/>
              <a:t>duplication e.g.  CBN driven shared infrastructure initiative</a:t>
            </a:r>
            <a:endParaRPr lang="en-GB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11545-335C-4898-B08B-87E1B7A5789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BBEE"/>
                </a:solidFill>
              </a:rPr>
              <a:t>Benefits of Collaboration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447675" y="941695"/>
            <a:ext cx="8248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8322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24816" y="1168146"/>
            <a:ext cx="8229600" cy="1499829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1800" b="1" dirty="0"/>
              <a:t>M-</a:t>
            </a:r>
            <a:r>
              <a:rPr lang="en-GB" sz="1800" b="1" dirty="0" err="1"/>
              <a:t>Pesa</a:t>
            </a:r>
            <a:r>
              <a:rPr lang="en-GB" sz="1800" b="1" dirty="0"/>
              <a:t> </a:t>
            </a:r>
            <a:r>
              <a:rPr lang="en-GB" sz="1800" dirty="0"/>
              <a:t>is a branchless banking service (mobile-phone based money transfer and micro financing) for </a:t>
            </a:r>
            <a:r>
              <a:rPr lang="en-GB" sz="1800" dirty="0" err="1"/>
              <a:t>Safaricom</a:t>
            </a:r>
            <a:r>
              <a:rPr lang="en-GB" sz="1800" dirty="0"/>
              <a:t> and Vodacom with banking capabilities such as Deposit, Withdrawals. Transfer(to users and Non Users), Airtime purchase, Payment of Bills etc.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11545-335C-4898-B08B-87E1B7A5789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BBEE"/>
                </a:solidFill>
              </a:rPr>
              <a:t>Case Study </a:t>
            </a:r>
            <a:r>
              <a:rPr lang="en-US" sz="2800" dirty="0" smtClean="0">
                <a:solidFill>
                  <a:srgbClr val="00BBEE"/>
                </a:solidFill>
              </a:rPr>
              <a:t>(1/4)</a:t>
            </a:r>
            <a:endParaRPr lang="en-US" sz="2800" dirty="0">
              <a:solidFill>
                <a:srgbClr val="00BBE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7675" y="941695"/>
            <a:ext cx="8248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C:\Users\ayomide.oluwadare\Pictures\mpesa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4168" y="48127"/>
            <a:ext cx="1113385" cy="90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 bwMode="gray">
          <a:xfrm rot="5400000">
            <a:off x="2234269" y="435183"/>
            <a:ext cx="418859" cy="4006082"/>
          </a:xfrm>
          <a:prstGeom prst="rect">
            <a:avLst/>
          </a:prstGeom>
          <a:solidFill>
            <a:srgbClr val="008899"/>
          </a:solidFill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vert270" lIns="72000" tIns="72000" rIns="72000" bIns="7200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Concept Overview</a:t>
            </a:r>
            <a:endParaRPr kumimoji="0" lang="en-US" sz="1600" b="1" i="0" u="none" strike="noStrike" kern="0" cap="none" spc="0" normalizeH="0" baseline="0" noProof="0" dirty="0" err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0" name="Rectangle 9"/>
          <p:cNvSpPr/>
          <p:nvPr/>
        </p:nvSpPr>
        <p:spPr bwMode="gray">
          <a:xfrm rot="5400000">
            <a:off x="6510347" y="290448"/>
            <a:ext cx="418858" cy="4295553"/>
          </a:xfrm>
          <a:prstGeom prst="rect">
            <a:avLst/>
          </a:prstGeom>
          <a:solidFill>
            <a:srgbClr val="008899"/>
          </a:solidFill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vert270" lIns="72000" tIns="72000" rIns="72000" bIns="7200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Benefits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1" name="Rectangle 10"/>
          <p:cNvSpPr/>
          <p:nvPr/>
        </p:nvSpPr>
        <p:spPr bwMode="gray">
          <a:xfrm>
            <a:off x="4572000" y="2647654"/>
            <a:ext cx="4295553" cy="3892590"/>
          </a:xfrm>
          <a:prstGeom prst="rect">
            <a:avLst/>
          </a:prstGeom>
          <a:noFill/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horz" lIns="72000" tIns="72000" rIns="72000" bIns="7200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111125" lvl="0" indent="-111125">
              <a:spcBef>
                <a:spcPts val="60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400" kern="0" dirty="0" smtClean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In Kenya, 43% of the GDP flows through MPESA, enabling financial inclusion amongst the unbanked</a:t>
            </a:r>
          </a:p>
          <a:p>
            <a:pPr marL="111125" lvl="0" indent="-111125">
              <a:spcBef>
                <a:spcPts val="60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400" kern="0" dirty="0" smtClean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MFIs (Microfinance Institutions)  offer competitive loan rates </a:t>
            </a:r>
            <a:r>
              <a:rPr lang="en-US" sz="1400" dirty="0" smtClean="0"/>
              <a:t>to </a:t>
            </a:r>
            <a:r>
              <a:rPr lang="en-US" sz="1400" dirty="0"/>
              <a:t>their users, as costs are lower than when dealing in cash</a:t>
            </a:r>
            <a:endParaRPr lang="en-US" sz="1400" kern="0" dirty="0" smtClea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  <a:p>
            <a:pPr marL="111125" lvl="0" indent="-111125">
              <a:spcBef>
                <a:spcPts val="60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400" b="1" dirty="0" smtClean="0"/>
              <a:t>Rapid Growth </a:t>
            </a:r>
            <a:r>
              <a:rPr lang="en-US" sz="1400" dirty="0" smtClean="0"/>
              <a:t>i.e. it  has over </a:t>
            </a:r>
            <a:r>
              <a:rPr lang="en-US" sz="1400" dirty="0"/>
              <a:t>13.5 million users, over 24,000 </a:t>
            </a:r>
            <a:r>
              <a:rPr lang="en-US" sz="1400" dirty="0" smtClean="0"/>
              <a:t>M- </a:t>
            </a:r>
            <a:r>
              <a:rPr lang="en-US" sz="1400" dirty="0" err="1" smtClean="0"/>
              <a:t>Pesa</a:t>
            </a:r>
            <a:r>
              <a:rPr lang="en-US" sz="1400" dirty="0" smtClean="0"/>
              <a:t> </a:t>
            </a:r>
            <a:r>
              <a:rPr lang="en-US" sz="1400" dirty="0"/>
              <a:t>agents, and over 600 organizations accept M-</a:t>
            </a:r>
            <a:r>
              <a:rPr lang="en-US" sz="1400" dirty="0" err="1"/>
              <a:t>Pesa</a:t>
            </a:r>
            <a:r>
              <a:rPr lang="en-US" sz="1400" dirty="0"/>
              <a:t> payment</a:t>
            </a:r>
            <a:endParaRPr lang="en-US" sz="1400" kern="0" dirty="0" smtClea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  <a:p>
            <a:pPr marL="111125" lvl="0" indent="-111125">
              <a:spcBef>
                <a:spcPts val="60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400" kern="0" dirty="0" smtClean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Currently  one of the </a:t>
            </a:r>
            <a:r>
              <a:rPr lang="en-US" sz="1400" kern="0" dirty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most </a:t>
            </a:r>
            <a:r>
              <a:rPr lang="en-US" sz="1400" b="1" kern="0" dirty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developed </a:t>
            </a:r>
            <a:r>
              <a:rPr lang="en-US" sz="1400" kern="0" dirty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mobile payment system in the </a:t>
            </a:r>
            <a:r>
              <a:rPr lang="en-US" sz="1400" kern="0" dirty="0" smtClean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world</a:t>
            </a:r>
          </a:p>
          <a:p>
            <a:pPr marL="111125" indent="-111125">
              <a:spcBef>
                <a:spcPts val="60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400" b="1" dirty="0" smtClean="0"/>
              <a:t>Flexibility: </a:t>
            </a:r>
            <a:r>
              <a:rPr lang="en-US" sz="1400" dirty="0" smtClean="0"/>
              <a:t>Allows </a:t>
            </a:r>
            <a:r>
              <a:rPr lang="en-US" sz="1400" dirty="0"/>
              <a:t>Users with a national ID card or passport to deposit, withdraw, and transfer money easily with a mobile </a:t>
            </a:r>
            <a:r>
              <a:rPr lang="en-US" sz="1400" dirty="0" smtClean="0"/>
              <a:t>device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440657" y="2647653"/>
            <a:ext cx="4006083" cy="3927263"/>
          </a:xfrm>
          <a:prstGeom prst="rect">
            <a:avLst/>
          </a:prstGeom>
          <a:noFill/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horz" lIns="72000" tIns="72000" rIns="72000" bIns="7200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111125" lvl="0" indent="-111125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400" kern="0" dirty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In 2002, </a:t>
            </a:r>
            <a:r>
              <a:rPr lang="en-US" sz="1400" kern="0" dirty="0" smtClean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the UK government </a:t>
            </a:r>
            <a:r>
              <a:rPr lang="en-US" sz="1400" kern="0" dirty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 </a:t>
            </a:r>
            <a:r>
              <a:rPr lang="en-US" sz="1400" kern="0" dirty="0" smtClean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through the Department </a:t>
            </a:r>
            <a:r>
              <a:rPr lang="en-US" sz="1400" kern="0" dirty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for International </a:t>
            </a:r>
            <a:r>
              <a:rPr lang="en-US" sz="1400" kern="0" dirty="0" smtClean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Development, funded a research carried out by </a:t>
            </a:r>
            <a:r>
              <a:rPr lang="en-US" sz="1400" kern="0" dirty="0" err="1" smtClean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Gamos</a:t>
            </a:r>
            <a:r>
              <a:rPr lang="en-US" sz="1400" kern="0" dirty="0" smtClean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 </a:t>
            </a:r>
            <a:r>
              <a:rPr lang="en-US" sz="1400" kern="0" dirty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and the Commonwealth Telecommunications </a:t>
            </a:r>
            <a:r>
              <a:rPr lang="en-US" sz="1400" kern="0" dirty="0" smtClean="0">
                <a:solidFill>
                  <a:sysClr val="windowText" lastClr="000000"/>
                </a:solidFill>
                <a:latin typeface="Arial" charset="0"/>
                <a:cs typeface="Arial" charset="0"/>
              </a:rPr>
              <a:t>Organization</a:t>
            </a:r>
          </a:p>
          <a:p>
            <a:pPr marL="111125" lvl="0" indent="-111125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The product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 is supported by Vodafone and </a:t>
            </a:r>
            <a:r>
              <a:rPr lang="en-US" sz="1400" dirty="0" err="1" smtClean="0"/>
              <a:t>Safaricom</a:t>
            </a:r>
            <a:endParaRPr lang="en-US" sz="1400" dirty="0" smtClean="0"/>
          </a:p>
          <a:p>
            <a:pPr marL="111125" lvl="0" indent="-111125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400" dirty="0" smtClean="0"/>
              <a:t>Since Inception, MPESA has expanded </a:t>
            </a:r>
            <a:r>
              <a:rPr lang="en-US" sz="1400" dirty="0"/>
              <a:t>to Afghanistan, </a:t>
            </a:r>
            <a:r>
              <a:rPr lang="en-US" sz="1400" dirty="0" smtClean="0"/>
              <a:t>Kenya, South </a:t>
            </a:r>
            <a:r>
              <a:rPr lang="en-US" sz="1400" dirty="0"/>
              <a:t>Africa, India and in 2014 to Eastern Europe</a:t>
            </a:r>
            <a:endParaRPr lang="en-US" sz="1400" dirty="0" smtClean="0"/>
          </a:p>
          <a:p>
            <a:pPr marL="111125" lvl="0" indent="-111125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endParaRPr lang="en-US" sz="1400" dirty="0" smtClean="0"/>
          </a:p>
          <a:p>
            <a:pPr marL="111125" lvl="0" indent="-111125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555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47674" y="1135332"/>
            <a:ext cx="3827615" cy="1932328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600" b="1" dirty="0" smtClean="0"/>
              <a:t>NOTAP</a:t>
            </a:r>
            <a:r>
              <a:rPr lang="en-US" sz="1600" dirty="0" smtClean="0"/>
              <a:t> </a:t>
            </a:r>
            <a:r>
              <a:rPr lang="en-US" sz="1600" dirty="0"/>
              <a:t>has established thirty Intellectual Property Technology Transfer Offices (IPTTOs) in Universities, Polytechnics and Research Institutions in Nigeria, to promote interaction and strengthen the linkage between University/Research Institutions and Industries. </a:t>
            </a:r>
            <a:endParaRPr lang="en-GB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11545-335C-4898-B08B-87E1B7A5789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BBEE"/>
                </a:solidFill>
              </a:rPr>
              <a:t>Case Study </a:t>
            </a:r>
            <a:r>
              <a:rPr lang="en-US" sz="2800" dirty="0" smtClean="0">
                <a:solidFill>
                  <a:srgbClr val="00BBEE"/>
                </a:solidFill>
              </a:rPr>
              <a:t>(2/4)</a:t>
            </a:r>
            <a:endParaRPr lang="en-US" sz="2800" dirty="0">
              <a:solidFill>
                <a:srgbClr val="00BBE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7675" y="941695"/>
            <a:ext cx="8248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 bwMode="gray">
          <a:xfrm rot="5400000">
            <a:off x="2234269" y="1681017"/>
            <a:ext cx="418859" cy="4006082"/>
          </a:xfrm>
          <a:prstGeom prst="rect">
            <a:avLst/>
          </a:prstGeom>
          <a:solidFill>
            <a:srgbClr val="008899"/>
          </a:solidFill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vert270" lIns="72000" tIns="72000" rIns="72000" bIns="7200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Concept Overview</a:t>
            </a:r>
            <a:endParaRPr kumimoji="0" lang="en-US" sz="1600" b="1" i="0" u="none" strike="noStrike" kern="0" cap="none" spc="0" normalizeH="0" baseline="0" noProof="0" dirty="0" err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0" name="Rectangle 9"/>
          <p:cNvSpPr/>
          <p:nvPr/>
        </p:nvSpPr>
        <p:spPr bwMode="gray">
          <a:xfrm rot="5400000">
            <a:off x="6510347" y="1536282"/>
            <a:ext cx="418858" cy="4295553"/>
          </a:xfrm>
          <a:prstGeom prst="rect">
            <a:avLst/>
          </a:prstGeom>
          <a:solidFill>
            <a:srgbClr val="008899"/>
          </a:solidFill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vert270" lIns="72000" tIns="72000" rIns="72000" bIns="7200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Benefits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1" name="Rectangle 10"/>
          <p:cNvSpPr/>
          <p:nvPr/>
        </p:nvSpPr>
        <p:spPr bwMode="gray">
          <a:xfrm>
            <a:off x="4572000" y="3893488"/>
            <a:ext cx="4295553" cy="2684281"/>
          </a:xfrm>
          <a:prstGeom prst="rect">
            <a:avLst/>
          </a:prstGeom>
          <a:noFill/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horz" lIns="72000" tIns="72000" rIns="72000" bIns="7200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111125" indent="-111125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150" dirty="0"/>
              <a:t>Will facilitate the utilization of Intellectual Property system in Tertiary Institutions</a:t>
            </a:r>
          </a:p>
          <a:p>
            <a:pPr marL="111125" indent="-111125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150" dirty="0"/>
              <a:t>Enable the Universities / R&amp;D institutions to use IP system as a source of technology information and a source of generating wealth and income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440657" y="3893488"/>
            <a:ext cx="4006083" cy="2684282"/>
          </a:xfrm>
          <a:prstGeom prst="rect">
            <a:avLst/>
          </a:prstGeom>
          <a:noFill/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horz" lIns="72000" tIns="72000" rIns="72000" bIns="7200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111125" lvl="0" indent="-111125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150" dirty="0"/>
              <a:t>The IPTTO is designed </a:t>
            </a:r>
            <a:r>
              <a:rPr lang="en-US" sz="1150" dirty="0" smtClean="0"/>
              <a:t>to </a:t>
            </a:r>
            <a:r>
              <a:rPr lang="en-US" sz="1150" dirty="0"/>
              <a:t>promote interaction and strengthen the linkage between University/Research Institutions and Industries. </a:t>
            </a:r>
            <a:r>
              <a:rPr lang="en-US" sz="1150" dirty="0" smtClean="0"/>
              <a:t>By developing a </a:t>
            </a:r>
            <a:r>
              <a:rPr lang="en-US" sz="1150" dirty="0"/>
              <a:t>robust intellectual Property Rights portfolio through patenting, copyright, technology licensing; to support the Institution's initiative in developing patent culture. </a:t>
            </a:r>
            <a:endParaRPr lang="en-US" sz="1150" dirty="0" smtClean="0"/>
          </a:p>
          <a:p>
            <a:pPr marL="111125" lvl="0" indent="-111125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150" dirty="0" smtClean="0"/>
              <a:t>The </a:t>
            </a:r>
            <a:r>
              <a:rPr lang="en-US" sz="1150" dirty="0"/>
              <a:t>IPTTO also sets into motion the formal system of incentives and reward that encourages individual researcher to be </a:t>
            </a:r>
            <a:r>
              <a:rPr lang="en-US" sz="1150" dirty="0" smtClean="0"/>
              <a:t>involved </a:t>
            </a:r>
            <a:r>
              <a:rPr lang="en-US" sz="1150" dirty="0"/>
              <a:t>in </a:t>
            </a:r>
            <a:r>
              <a:rPr lang="en-US" sz="1150" dirty="0" smtClean="0"/>
              <a:t>partnerships</a:t>
            </a:r>
          </a:p>
          <a:p>
            <a:pPr marL="111125" lvl="0" indent="-111125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150" dirty="0"/>
              <a:t>NOTAP advised that the fifteen institutions should appoint Heads of each IPTTO who should be a person of acclaimed research efforts in innovation creation as well as strong links with industry and the market, in order to ensure successful execution of the mandate of IPTTO.</a:t>
            </a:r>
            <a:endParaRPr kumimoji="0" lang="en-US" sz="11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0550" y="1043817"/>
            <a:ext cx="4743450" cy="2202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34232" y="3084178"/>
            <a:ext cx="39620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Culled from www.notap.gov.ng</a:t>
            </a:r>
            <a:endParaRPr lang="en-US" sz="1200" dirty="0"/>
          </a:p>
        </p:txBody>
      </p:sp>
      <p:pic>
        <p:nvPicPr>
          <p:cNvPr id="13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3032" y="0"/>
            <a:ext cx="2580968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5438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83808" y="2524962"/>
            <a:ext cx="8229600" cy="1499829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3200" dirty="0" smtClean="0"/>
              <a:t>Can </a:t>
            </a:r>
            <a:r>
              <a:rPr lang="en-US" sz="3200" dirty="0"/>
              <a:t>we make use of the NOTAP </a:t>
            </a:r>
            <a:r>
              <a:rPr lang="en-US" sz="3200" dirty="0" smtClean="0"/>
              <a:t>initiative </a:t>
            </a:r>
            <a:r>
              <a:rPr lang="en-US" sz="3200" dirty="0"/>
              <a:t>to create our own </a:t>
            </a:r>
            <a:r>
              <a:rPr lang="en-US" sz="3200" dirty="0" smtClean="0"/>
              <a:t>mPESA </a:t>
            </a:r>
            <a:r>
              <a:rPr lang="en-US" sz="3200" dirty="0"/>
              <a:t>like </a:t>
            </a:r>
            <a:r>
              <a:rPr lang="en-US" sz="3200" dirty="0" smtClean="0"/>
              <a:t>product – “mNaira”?</a:t>
            </a:r>
            <a:r>
              <a:rPr lang="en-US" sz="3200" dirty="0"/>
              <a:t/>
            </a:r>
            <a:br>
              <a:rPr lang="en-US" sz="3200" dirty="0"/>
            </a:br>
            <a:endParaRPr lang="en-GB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11545-335C-4898-B08B-87E1B7A5789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BBEE"/>
                </a:solidFill>
              </a:rPr>
              <a:t>Question 1</a:t>
            </a:r>
            <a:endParaRPr lang="en-US" sz="2800" dirty="0">
              <a:solidFill>
                <a:srgbClr val="00BBE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7675" y="941695"/>
            <a:ext cx="8248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3032" y="0"/>
            <a:ext cx="2580968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4855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47676" y="1179577"/>
            <a:ext cx="8229600" cy="1049218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800" b="1" dirty="0"/>
              <a:t>Nigerian Payments Systems/Cashless initiative </a:t>
            </a:r>
            <a:r>
              <a:rPr lang="en-GB" sz="1800" dirty="0" smtClean="0"/>
              <a:t>is a </a:t>
            </a:r>
            <a:r>
              <a:rPr lang="en-US" sz="1800" dirty="0"/>
              <a:t>collaboration between </a:t>
            </a:r>
            <a:r>
              <a:rPr lang="en-US" sz="1800" dirty="0" smtClean="0"/>
              <a:t>private organizations </a:t>
            </a:r>
            <a:r>
              <a:rPr lang="en-US" sz="1800" dirty="0"/>
              <a:t>(Accenture, bankers, </a:t>
            </a:r>
            <a:r>
              <a:rPr lang="en-US" sz="1800" dirty="0" err="1"/>
              <a:t>telcos</a:t>
            </a:r>
            <a:r>
              <a:rPr lang="en-US" sz="1800" dirty="0"/>
              <a:t>, switching companies </a:t>
            </a:r>
            <a:r>
              <a:rPr lang="en-US" sz="1800" dirty="0" smtClean="0"/>
              <a:t>etc.) </a:t>
            </a:r>
            <a:r>
              <a:rPr lang="en-US" sz="1800" dirty="0"/>
              <a:t>and the </a:t>
            </a:r>
            <a:r>
              <a:rPr lang="en-US" sz="1800" dirty="0" smtClean="0"/>
              <a:t>Central Bank of Nigeria (CBN) to reduce the volume of cash based transactions</a:t>
            </a:r>
            <a:r>
              <a:rPr lang="en-GB" sz="1800" dirty="0"/>
              <a:t> </a:t>
            </a:r>
            <a:r>
              <a:rPr lang="en-GB" sz="1800" dirty="0" smtClean="0"/>
              <a:t>in the economy</a:t>
            </a:r>
            <a:endParaRPr lang="en-GB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11545-335C-4898-B08B-87E1B7A5789B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BBEE"/>
                </a:solidFill>
              </a:rPr>
              <a:t>Case Study </a:t>
            </a:r>
            <a:r>
              <a:rPr lang="en-US" sz="2800" dirty="0" smtClean="0">
                <a:solidFill>
                  <a:srgbClr val="00BBEE"/>
                </a:solidFill>
              </a:rPr>
              <a:t>(3/4)</a:t>
            </a:r>
            <a:endParaRPr lang="en-US" sz="2800" dirty="0">
              <a:solidFill>
                <a:srgbClr val="00BBE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7675" y="941695"/>
            <a:ext cx="8248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 bwMode="gray">
          <a:xfrm rot="5400000">
            <a:off x="2232939" y="435183"/>
            <a:ext cx="418859" cy="4006082"/>
          </a:xfrm>
          <a:prstGeom prst="rect">
            <a:avLst/>
          </a:prstGeom>
          <a:solidFill>
            <a:srgbClr val="008899"/>
          </a:solidFill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vert270" lIns="72000" tIns="72000" rIns="72000" bIns="7200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Concept Overview</a:t>
            </a:r>
            <a:endParaRPr kumimoji="0" lang="en-US" sz="1600" b="1" i="0" u="none" strike="noStrike" kern="0" cap="none" spc="0" normalizeH="0" baseline="0" noProof="0" dirty="0" err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0" name="Rectangle 9"/>
          <p:cNvSpPr/>
          <p:nvPr/>
        </p:nvSpPr>
        <p:spPr bwMode="gray">
          <a:xfrm rot="5400000">
            <a:off x="6527537" y="470518"/>
            <a:ext cx="418858" cy="3935412"/>
          </a:xfrm>
          <a:prstGeom prst="rect">
            <a:avLst/>
          </a:prstGeom>
          <a:solidFill>
            <a:srgbClr val="008899"/>
          </a:solidFill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vert270" lIns="72000" tIns="72000" rIns="72000" bIns="7200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Benefits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1" name="Rectangle 10"/>
          <p:cNvSpPr/>
          <p:nvPr/>
        </p:nvSpPr>
        <p:spPr bwMode="gray">
          <a:xfrm>
            <a:off x="4769260" y="2647654"/>
            <a:ext cx="3935412" cy="3892590"/>
          </a:xfrm>
          <a:prstGeom prst="rect">
            <a:avLst/>
          </a:prstGeom>
          <a:noFill/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horz" lIns="72000" tIns="72000" rIns="72000" bIns="72000"/>
          <a:lstStyle/>
          <a:p>
            <a:pPr marL="111125" indent="-111125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altLang="en-US" sz="15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Increased POS deployment and electronic payment transactions through the implementation of the CBN cashless policy promoting ePayments on POS terminals</a:t>
            </a:r>
          </a:p>
          <a:p>
            <a:pPr marL="111125" indent="-111125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altLang="en-US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Interoperability </a:t>
            </a:r>
            <a:r>
              <a:rPr lang="en-US" altLang="en-US" sz="15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of card issuers and switches through connections to a central switch allowing card payments across all terminals of the different acquirers and switches</a:t>
            </a:r>
          </a:p>
          <a:p>
            <a:pPr marL="111125" indent="-111125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altLang="en-US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Overall </a:t>
            </a:r>
            <a:r>
              <a:rPr lang="en-US" altLang="en-US" sz="15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reduction in volume of cash in circulation, reduced cost of cash handling and improved profitability for financial institutions</a:t>
            </a:r>
          </a:p>
        </p:txBody>
      </p:sp>
      <p:sp>
        <p:nvSpPr>
          <p:cNvPr id="12" name="Rectangle 11"/>
          <p:cNvSpPr/>
          <p:nvPr/>
        </p:nvSpPr>
        <p:spPr bwMode="gray">
          <a:xfrm>
            <a:off x="439327" y="2647653"/>
            <a:ext cx="4006083" cy="3927263"/>
          </a:xfrm>
          <a:prstGeom prst="rect">
            <a:avLst/>
          </a:prstGeom>
          <a:noFill/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horz" lIns="72000" tIns="72000" rIns="72000" bIns="7200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111125" indent="-111125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rgbClr val="000000"/>
                </a:solidFill>
              </a:rPr>
              <a:t>In 2010 Accenture </a:t>
            </a:r>
            <a:r>
              <a:rPr lang="en-US" sz="1500" dirty="0">
                <a:solidFill>
                  <a:srgbClr val="000000"/>
                </a:solidFill>
              </a:rPr>
              <a:t>worked with the CBN and the Banking Industry representatives to design a Transformation Strategy for Retail Payments in </a:t>
            </a:r>
            <a:r>
              <a:rPr lang="en-US" sz="1500" dirty="0" smtClean="0">
                <a:solidFill>
                  <a:srgbClr val="000000"/>
                </a:solidFill>
              </a:rPr>
              <a:t>Nigeria</a:t>
            </a:r>
          </a:p>
          <a:p>
            <a:pPr marL="111125" indent="-111125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rgbClr val="000000"/>
                </a:solidFill>
              </a:rPr>
              <a:t>In 2011, the CBN rolled out the first phase of the Cashless initiative. Till date, the Cashless initiative have been fully rolled out in 7 states of the country.</a:t>
            </a:r>
          </a:p>
          <a:p>
            <a:pPr marL="111125" indent="-111125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500" dirty="0" smtClean="0">
                <a:solidFill>
                  <a:srgbClr val="000000"/>
                </a:solidFill>
              </a:rPr>
              <a:t>The </a:t>
            </a:r>
            <a:r>
              <a:rPr lang="en-US" sz="1500" dirty="0">
                <a:solidFill>
                  <a:srgbClr val="000000"/>
                </a:solidFill>
              </a:rPr>
              <a:t>idea is to </a:t>
            </a:r>
            <a:r>
              <a:rPr lang="en-US" altLang="en-US" sz="1500" dirty="0">
                <a:solidFill>
                  <a:srgbClr val="000000"/>
                </a:solidFill>
              </a:rPr>
              <a:t>reduce the volume of cash based retail and commercial payment transactions within the system which accounted for over 85% of the total payment transactions in the </a:t>
            </a:r>
            <a:r>
              <a:rPr lang="en-US" altLang="en-US" sz="1500" dirty="0" smtClean="0">
                <a:solidFill>
                  <a:srgbClr val="000000"/>
                </a:solidFill>
              </a:rPr>
              <a:t>economy</a:t>
            </a:r>
          </a:p>
          <a:p>
            <a:pPr marL="111125" indent="-111125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altLang="en-US" sz="1500" dirty="0" smtClean="0">
                <a:solidFill>
                  <a:srgbClr val="000000"/>
                </a:solidFill>
              </a:rPr>
              <a:t>As part of the initiative, it involved establishment of licensed, independent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PoS</a:t>
            </a:r>
            <a:r>
              <a:rPr lang="en-US" altLang="en-US" sz="1500" dirty="0" smtClean="0">
                <a:solidFill>
                  <a:srgbClr val="000000"/>
                </a:solidFill>
              </a:rPr>
              <a:t> bureau for rapid </a:t>
            </a:r>
            <a:r>
              <a:rPr lang="en-US" altLang="en-US" sz="1500" dirty="0" err="1" smtClean="0">
                <a:solidFill>
                  <a:srgbClr val="000000"/>
                </a:solidFill>
              </a:rPr>
              <a:t>PoS</a:t>
            </a:r>
            <a:r>
              <a:rPr lang="en-US" altLang="en-US" sz="1500" dirty="0" smtClean="0">
                <a:solidFill>
                  <a:srgbClr val="000000"/>
                </a:solidFill>
              </a:rPr>
              <a:t> deployment</a:t>
            </a:r>
          </a:p>
        </p:txBody>
      </p:sp>
      <p:pic>
        <p:nvPicPr>
          <p:cNvPr id="13" name="Picture 2" descr="http://i.telegraph.co.uk/multimedia/archive/00997/ym-visa-credit-card_997033c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8914" y="0"/>
            <a:ext cx="1495086" cy="96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19639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47676" y="1179576"/>
            <a:ext cx="8229600" cy="1499829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800" b="1" dirty="0" smtClean="0"/>
              <a:t>US Health Information Exchange </a:t>
            </a:r>
            <a:r>
              <a:rPr lang="en-GB" sz="1800" dirty="0" smtClean="0"/>
              <a:t>is a 10 year ongoing effort to make it possible to electronically exchange </a:t>
            </a:r>
            <a:r>
              <a:rPr lang="en-GB" sz="1800" dirty="0"/>
              <a:t>health </a:t>
            </a:r>
            <a:r>
              <a:rPr lang="en-GB" sz="1800" dirty="0" smtClean="0"/>
              <a:t>information</a:t>
            </a:r>
            <a:endParaRPr lang="en-GB" sz="12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11545-335C-4898-B08B-87E1B7A5789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BBEE"/>
                </a:solidFill>
              </a:rPr>
              <a:t>Case Study </a:t>
            </a:r>
            <a:r>
              <a:rPr lang="en-US" sz="2800" dirty="0" smtClean="0">
                <a:solidFill>
                  <a:srgbClr val="00BBEE"/>
                </a:solidFill>
              </a:rPr>
              <a:t>(4/4)</a:t>
            </a:r>
            <a:endParaRPr lang="en-US" sz="2800" dirty="0">
              <a:solidFill>
                <a:srgbClr val="00BBE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7675" y="941695"/>
            <a:ext cx="8248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 bwMode="gray">
          <a:xfrm rot="5400000">
            <a:off x="2232939" y="435183"/>
            <a:ext cx="418859" cy="4006082"/>
          </a:xfrm>
          <a:prstGeom prst="rect">
            <a:avLst/>
          </a:prstGeom>
          <a:solidFill>
            <a:srgbClr val="008899"/>
          </a:solidFill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vert270" lIns="72000" tIns="72000" rIns="72000" bIns="7200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Concept Overview</a:t>
            </a:r>
            <a:endParaRPr kumimoji="0" lang="en-US" sz="1600" b="1" i="0" u="none" strike="noStrike" kern="0" cap="none" spc="0" normalizeH="0" baseline="0" noProof="0" dirty="0" err="1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0" name="Rectangle 9"/>
          <p:cNvSpPr/>
          <p:nvPr/>
        </p:nvSpPr>
        <p:spPr bwMode="gray">
          <a:xfrm rot="5400000">
            <a:off x="6527537" y="470518"/>
            <a:ext cx="418858" cy="3935412"/>
          </a:xfrm>
          <a:prstGeom prst="rect">
            <a:avLst/>
          </a:prstGeom>
          <a:solidFill>
            <a:srgbClr val="008899"/>
          </a:solidFill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vert270" lIns="72000" tIns="72000" rIns="72000" bIns="72000" anchor="ctr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charset="0"/>
                <a:cs typeface="Arial" charset="0"/>
              </a:rPr>
              <a:t>Benefits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1" name="Rectangle 10"/>
          <p:cNvSpPr/>
          <p:nvPr/>
        </p:nvSpPr>
        <p:spPr bwMode="gray">
          <a:xfrm>
            <a:off x="4769260" y="2647654"/>
            <a:ext cx="3935412" cy="3892590"/>
          </a:xfrm>
          <a:prstGeom prst="rect">
            <a:avLst/>
          </a:prstGeom>
          <a:noFill/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horz" lIns="72000" tIns="72000" rIns="72000" bIns="72000"/>
          <a:lstStyle/>
          <a:p>
            <a:pPr>
              <a:lnSpc>
                <a:spcPct val="90000"/>
              </a:lnSpc>
              <a:buFont typeface="Wingdings" pitchFamily="2" charset="2"/>
              <a:buChar char=""/>
            </a:pPr>
            <a:r>
              <a:rPr lang="en-US" altLang="en-US" sz="1500" b="1" dirty="0" smtClean="0">
                <a:solidFill>
                  <a:srgbClr val="000000"/>
                </a:solidFill>
                <a:cs typeface="Times New Roman" pitchFamily="18" charset="0"/>
              </a:rPr>
              <a:t>Electronic exchange of lab results:</a:t>
            </a:r>
            <a:r>
              <a:rPr lang="en-US" altLang="en-US" sz="1500" dirty="0" smtClean="0">
                <a:solidFill>
                  <a:srgbClr val="000000"/>
                </a:solidFill>
                <a:cs typeface="Times New Roman" pitchFamily="18" charset="0"/>
              </a:rPr>
              <a:t> Providers receive and use lab results, supplying critical information for diagnosis, treatment tracking and assess quality of care</a:t>
            </a:r>
          </a:p>
          <a:p>
            <a:pPr>
              <a:lnSpc>
                <a:spcPct val="90000"/>
              </a:lnSpc>
              <a:buFont typeface="Wingdings" pitchFamily="2" charset="2"/>
              <a:buChar char=""/>
            </a:pPr>
            <a:endParaRPr lang="en-US" altLang="en-US" sz="5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"/>
            </a:pPr>
            <a:endParaRPr lang="en-US" altLang="en-US" sz="5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"/>
            </a:pPr>
            <a:r>
              <a:rPr lang="en-US" altLang="en-US" sz="1500" b="1" dirty="0" smtClean="0">
                <a:solidFill>
                  <a:srgbClr val="000000"/>
                </a:solidFill>
                <a:cs typeface="Times New Roman" pitchFamily="18" charset="0"/>
              </a:rPr>
              <a:t>Public health reporting: </a:t>
            </a:r>
            <a:r>
              <a:rPr lang="en-US" altLang="en-US" sz="1500" dirty="0" smtClean="0">
                <a:solidFill>
                  <a:srgbClr val="000000"/>
                </a:solidFill>
                <a:cs typeface="Times New Roman" pitchFamily="18" charset="0"/>
              </a:rPr>
              <a:t>Providers report key events to public health (immunizations, incidence of contagious diseases</a:t>
            </a:r>
          </a:p>
          <a:p>
            <a:pPr>
              <a:lnSpc>
                <a:spcPct val="90000"/>
              </a:lnSpc>
              <a:buFont typeface="Wingdings" pitchFamily="2" charset="2"/>
              <a:buChar char=""/>
            </a:pPr>
            <a:endParaRPr lang="en-US" altLang="en-US" sz="6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"/>
            </a:pPr>
            <a:r>
              <a:rPr lang="en-US" altLang="en-US" sz="1500" b="1" dirty="0" smtClean="0">
                <a:solidFill>
                  <a:srgbClr val="000000"/>
                </a:solidFill>
                <a:cs typeface="Times New Roman" pitchFamily="18" charset="0"/>
              </a:rPr>
              <a:t>Care and Discharge Summaries: </a:t>
            </a:r>
            <a:r>
              <a:rPr lang="en-US" altLang="en-US" sz="1500" dirty="0" smtClean="0">
                <a:solidFill>
                  <a:srgbClr val="000000"/>
                </a:solidFill>
                <a:cs typeface="Times New Roman" pitchFamily="18" charset="0"/>
              </a:rPr>
              <a:t>Patients primary care provider is provided with care and discharge summaries, is able to prescribe appropriate medications and avoid unnecessary services</a:t>
            </a:r>
          </a:p>
          <a:p>
            <a:pPr>
              <a:lnSpc>
                <a:spcPct val="90000"/>
              </a:lnSpc>
              <a:buFont typeface="Wingdings" pitchFamily="2" charset="2"/>
              <a:buChar char=""/>
            </a:pPr>
            <a:endParaRPr lang="en-US" altLang="en-US" sz="600" dirty="0" smtClean="0">
              <a:solidFill>
                <a:srgbClr val="000000"/>
              </a:solidFill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"/>
            </a:pPr>
            <a:r>
              <a:rPr lang="en-US" altLang="en-US" sz="1500" b="1" dirty="0" smtClean="0">
                <a:solidFill>
                  <a:srgbClr val="000000"/>
                </a:solidFill>
                <a:cs typeface="Times New Roman" pitchFamily="18" charset="0"/>
              </a:rPr>
              <a:t>Quality Reporting: </a:t>
            </a:r>
            <a:r>
              <a:rPr lang="en-US" altLang="en-US" sz="1500" dirty="0" smtClean="0">
                <a:solidFill>
                  <a:srgbClr val="000000"/>
                </a:solidFill>
                <a:cs typeface="Times New Roman" pitchFamily="18" charset="0"/>
              </a:rPr>
              <a:t>Providers measure and share information about the quality of the care they deliver, creating critical feedback loops</a:t>
            </a:r>
            <a:endParaRPr lang="en-US" altLang="en-US" sz="1500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gray">
          <a:xfrm>
            <a:off x="439327" y="2647653"/>
            <a:ext cx="4006083" cy="3927263"/>
          </a:xfrm>
          <a:prstGeom prst="rect">
            <a:avLst/>
          </a:prstGeom>
          <a:noFill/>
          <a:ln w="6350">
            <a:solidFill>
              <a:srgbClr val="008899"/>
            </a:solidFill>
            <a:prstDash val="solid"/>
            <a:miter lim="800000"/>
            <a:headEnd/>
            <a:tailEnd/>
          </a:ln>
          <a:effectLst/>
        </p:spPr>
        <p:txBody>
          <a:bodyPr vert="horz" lIns="72000" tIns="72000" rIns="72000" bIns="7200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111125" indent="-111125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500" dirty="0" smtClean="0"/>
              <a:t>In February 2011, a coalition of US states, HIE (Health Information Exchange) purchasers, users, vendors launched the EHR (Electronic Health Records) / HIE interoperability Workgroup to leverage existing standards and to develop consistent implementation guides for interoperability between HIE software platforms and the applications that interface with them</a:t>
            </a:r>
          </a:p>
          <a:p>
            <a:pPr marL="111125" indent="-111125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500" dirty="0" smtClean="0"/>
              <a:t>The Workgroup consists of 19 states and 43 EHR/HIE vendors</a:t>
            </a:r>
          </a:p>
          <a:p>
            <a:pPr marL="111125" indent="-111125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1500" dirty="0" smtClean="0"/>
              <a:t>In 2013, the Workgroup released its first set of functional, technical and test specifications, which included those related to direct as well as query based exchange</a:t>
            </a:r>
            <a:r>
              <a:rPr lang="en-US" sz="1500" dirty="0"/>
              <a:t/>
            </a:r>
            <a:br>
              <a:rPr lang="en-US" sz="1500" dirty="0"/>
            </a:br>
            <a:endParaRPr lang="en-US" altLang="en-US" sz="1500" dirty="0">
              <a:solidFill>
                <a:srgbClr val="000000"/>
              </a:solidFill>
            </a:endParaRPr>
          </a:p>
          <a:p>
            <a:pPr marL="111125" lvl="0" indent="-111125">
              <a:spcBef>
                <a:spcPts val="0"/>
              </a:spcBef>
              <a:spcAft>
                <a:spcPts val="300"/>
              </a:spcAft>
              <a:buFont typeface="Arial" pitchFamily="34" charset="0"/>
              <a:buChar char="•"/>
              <a:defRPr/>
            </a:pPr>
            <a:endParaRPr lang="en-US" sz="1500" kern="0" dirty="0" smtClean="0">
              <a:solidFill>
                <a:sysClr val="windowText" lastClr="000000"/>
              </a:solidFill>
            </a:endParaRPr>
          </a:p>
        </p:txBody>
      </p:sp>
      <p:pic>
        <p:nvPicPr>
          <p:cNvPr id="3076" name="Picture 4" descr="http://markedpoint.com/wp-content/uploads/2012/11/US_Health_slider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4194" y="0"/>
            <a:ext cx="1769805" cy="94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88418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83808" y="2200506"/>
            <a:ext cx="8229600" cy="1499829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3200" dirty="0" smtClean="0"/>
              <a:t>Can stakeholders collaborate to create a National Health Information Exchange System to improve our Health Care System?"</a:t>
            </a:r>
            <a:r>
              <a:rPr lang="en-US" sz="3200" dirty="0"/>
              <a:t/>
            </a:r>
            <a:br>
              <a:rPr lang="en-US" sz="3200" dirty="0"/>
            </a:br>
            <a:endParaRPr lang="en-GB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11545-335C-4898-B08B-87E1B7A5789B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BBEE"/>
                </a:solidFill>
              </a:rPr>
              <a:t>Question 2</a:t>
            </a:r>
            <a:endParaRPr lang="en-US" sz="2800" dirty="0">
              <a:solidFill>
                <a:srgbClr val="00BBE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7675" y="941695"/>
            <a:ext cx="8248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4" descr="http://markedpoint.com/wp-content/uploads/2012/11/US_Health_slider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4194" y="0"/>
            <a:ext cx="1769805" cy="94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239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11545-335C-4898-B08B-87E1B7A5789B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BBEE"/>
                </a:solidFill>
              </a:rPr>
              <a:t>Strategies for effective collaboration</a:t>
            </a:r>
            <a:endParaRPr lang="en-US" sz="2800" dirty="0">
              <a:solidFill>
                <a:srgbClr val="00BBE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7675" y="941695"/>
            <a:ext cx="8248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2" descr="data:image/jpeg;base64,/9j/4AAQSkZJRgABAQAAAQABAAD/2wCEAAkGBxQHBhUUEREWFhUWFxkUFxUXDRgXFxYYFCAiFyAYHxccKCgsHBolHBUcIz0hJSktLi4uGSIzODYsNykuLi4BCgoKDg0OGxAQGDcmICQ3NCwsLCw3MiwsLCwtLCwsLCwsLCwtLCwsLCwsLCwsLCwsLCwsLCwsLCwsLCwsLCwsLP/AABEIAKABOwMBEQACEQEDEQH/xAAcAAEAAQUBAQAAAAAAAAAAAAAABwIEBQYIAQP/xABLEAABAwIBBA0KAgcGBwAAAAABAAIDBBEFBgcSIRYXMUFRU1RhkZOx0dITIjIzNnFyc4GyoaIVIzR0goOzFEJSYsHDJjdDRJKUwv/EABkBAQADAQEAAAAAAAAAAAAAAAADBAUCAf/EAC8RAQACAQMEAQQCAAUFAAAAAAABAgMEERMUMTJRQRIhM4EicUJhscHxI0NEkfD/2gAMAwEAAhEDEQA/AJxQEBAQEBAQEBAQEBAQEBAQEBAQEBAQEBAQEBAQEBAQEBAQEBAQEBAQEBAQEBAQEBAQEBAQEBAQEBAQEBAQEBAQEBAQEBAQEBAQEBAQEBAQEBAQEBAQEBAQEBAQEBAQEBAQEBAQEBAQEBAQEBAQEBAQEBAQEBAQEBAQeO1BBB8+XdeJnWqN8/8ASZw+5aldLjmImYVJy23UbPK/lJ6qPuXvS4vRzWNnlfyk9VH3J0uL0c1jZ5X8pPVR9ydLi9HNY2eV/KT1UfcnS4vRzWNnlfyk9VH3J0uL0c1jZ5X8pPVR9ydLi9HNY2eV/KT1UfcnS4vRzWNnlfyk9VH3J0uL0c1jZ5X8pPVR9ydLi9HNY2eV/KT1UfcnS4vRzWNnlfyk9VH3J0uL0c1jZ5X8pPVR9ydLi9HNY2eV/KT1UfcnS4vRzWNnlfyk9VH3J0uL0c1jZ5X8pPVR9ydLi9HNY2eV/KT1UfcnS4vRzWNnlfyk9VH3J0uL0c1jZ5X8pPVR9ydLi9HNY2eV/KT1UfcnS4vRzWNnlfyk9VH3J0uL0c1jZ5X8pPVR9ydLi9HNY2eV/KT1UfcnS4vRzWNnlfyk9VH3J0uL0c1jZ5X8pPVR9ydLi9HNY2eV/KT1UfcnS4vRzWNnlfyk9VH3J0uL0c1jZ5X8pPVR9ydLi9HNY2eV/KT1UfcnS4vRzWNnlfyk9VH3J0uL0c1jZ5X8pPVR9ydLi9HNY2eV/KT1UfcnS4vRzWNnlfyk9VH3J0uL0c1jZ5X8pPVR9ydLi9HNY2eV/KT1UfcnS4vTyc10zYFUOq8Fhe83c+JjnG1rlwBOpZlo2mYW47L5cvRAQeO9EoOa5/Xu+I9q3K+MM+e6hevBAQEBAQEBAQEBAQEBAQEBAQEBAQEBAQEBAQEBAQEBAQEgdCZL+zdN8mP7QsS/lLQr2hlFy9EBB470Sg5rn9e74j2rcr4wz57qF68EBAQEBAQEBAQEBAQEBAQEBAQEBAQEBAQEBAQEBAQEBASB0Jkv7N03yY/tCxL+UtCvaGUXL0QEHjvRKDmuf17viPatyvjDPnuoXrwQEBBSXgHdHSvdnr0G68ePUBAQEBAQEBAQEHhcBvoPUBAQEBAQEBAQEBB4DcoPUBAQEBIHQmS/s3TfJj+0LEv5S0K9oZRcvRAQeO9EoOa5/Xu+I9q3K+MM+e6hevBAQbzmyyZjxid807Q+OMhrWH0XPIudIb4Atq39LmVTVZrU2rX5T4aRP3lLccbaaKzQ1rRvABoCzd5laRvnhcxsFOGtbpOc9xcGi5DABa/Bd/4K9ooneZV8+32Rmr6sICAgICAgICC+wGMTY7TtcAWunia4EXBDntBBHAQVxknakz/lLqvlCf6XDYaP1UMbPgia3sCxptae8r0REOeK39sf8bu0rar2hQnu+K6eCAgICAgICAgkHNJh8VdJUmWKOQt8lo6cTXaN9O9rjVew6FS1lrV22lYwRE77s9nVhbBko0MaGjyzNQaANx3AotJO+T9O83iiBaSoICAgJA6EyX9m6b5Mf2hYl/KWhXtDKLl6ICDx3olBzXP693xHtW5Xxhnz3UL14IPtR0r62pbHE0ue7U1o3TYX7AV5NorG8vYjf7QmHNfhsuF4JI2eN0bjMXAO3S3QYL9IPQszVXre8TE/C3hrMR93wzp4ZPitBCyCJ0lnlzg3e1WBPSV1pL1raZtLzNEzEbIxlydqaeqZE6neHyX0GaIu7R1m1uAK/wA1JjeJ7K30W9MvT5va+Ya4Ws+Kdn/ySop1WKPl3w2fSXNzXRtuGRu5mzi/5rLyNXjOG7XMRw6XDKjQnjdG7ds4bo4QdwjnCnreto3rLiazHd8qWmfWThkbHPcdxrWkk/QL2ZiI3l5Ebtmps3ldOy5iYzmfO2/5bqCdVij5SRhu+VfkFW0MDnmJrmtBc4tmbqA1k2Nt5e11OO07bk4bNepKV9bUBkTHPedxrWkk/QbymmYiN5lHEb9mz0+buumZcxsZzOnF/wAt1XnVY4ScN1li2RtZhMJfJCSway5jg8AcJA1gc5Fl3TUY7dpeTjtHdY5N+0dL+8Q/1GrrL4W/qf8ARxXyh0OsZoIQjyHra+pe5sGi0ucQZHtZuk/3d38FqzqMdY7qfFafhTX5A11DAXGIPA1nycgcQPh1E/QFK6rHadtycVohrCsI5ZbB8mqrGm3ggc5u5pkhrP8Ayda/0uor5qU7y6rSbdmZObeuDb6MR5vL6+xRdXjdcN2AxbBKjBngVELmX1Amxafc4XBPNe6mpkrfxlxasx3Y9SOWfwvI2sxSMOZAQ06w57gwHnAOsjnsob6jHX5SRitK+lzcV0bLhkbuZs4v+a3auI1eN7w3a3iGHy4bUaE0bo3cDm2uOEHfHONSnreto3rLiazHdIWZj0qr+T/uKnrf8P7T6f5ZfO37LN+czscotH+T9O83iibDcPkxSsEcLC97r2aCBuC51mwGob5Wje9aRvZViN/tDNOyFxBouaUgfvEPjUXU4vbriv6a4p0YgJA6EyX9m6b5Mf2hYl/KWhXtDKLl6ICDx3olBzXP693xHtW5Xxhnz3UL14IMxkfWsw7KaCWV2ixjnFztEm12uG4LndIUWas2xzEO6TEWiZTjg+Mw43Tl9PJpta7QJ0HNs4AG1nAbzh0rKvS1J2tC5W0W7KcZxyDBGNNRJoBxIb5jnXI1/wB0FKY7X+1YLWivdHmUmVkFRljRzwyaUcPpu8m4WDzou1EAnzdeoK7jw2jFasx3QXvH1xMNgmzm0cbtQmdziED7iFDGkyJOarK5OZXU+UUrmw6Ye0aRa9liW7lxYkHWRv76iy4LY43l1XJFuyyzm4e2syVe4jzoiJGnfGsBw9xaT0Bd6W0xkiPbzLG9XwzX4O2hyebNb9ZNdxdvhgNmtB4LC/vPMutVkm19viHmGu1d2Zx/Kmmyfc0TvOk4XDGsLnW3L6twX4eAqLHhvk8XVrxXu1rKDL2kr8np44nvEj43Ma10LhfTGju2sNRO+p8emvW8TKO+Ws1mIX+bPBm4fk82Ww8pMNMutr0D6LRzW1+8rjVZJtfb4h1irEV3XeU2WsGTtUI3te95GkWsDfNB1AkuI3bHUFzi09skbw9vkiv2ZbBMWjxvDWzRX0XX1EWIINiCOG4Ud6TS30y6raLRvCLcocIbhGcinEYsySanlaANTdKQAgc2k0m29dX8eSb4J3+N/wDRWvXbJCYVmrbWa/LyhoZy0zaRBsdCNzwP4hq6Cp66bJaN9kc5ax8s/R1TK6kbJG7SY8BzXDfBUMxMTtLuJiY3hGWNZMMq85jYrWjlaKh4GrULhw/icz8xV+maYwb/ADH2V7U3ybJOcWUNJfzWRsbfeDWtaPwAAVD7zKx2hrFPnEop6wM03i5sHuiIZr1bu6BzkBTzpckRvsjjLXfZsmI0LMSonRStDmPFiD2jgI3b7ygraazvCSYiY2lF2QmSzX5WTtmGk2ldYAjU55JDHEcFml1uGy0NRmnjiY+VfHj/AJTv8JPxXEo8JoXSzO0WN3TYk3OoAAbpJVCtZtO0LEzERvLC4LlxSYzXCKNzmvN9EPj0dK2vUdeu28VLk02Skby4rlrb7Qu8rcDbjuCvjIGmAXRutra8DVr4DuHmK4w5Jx2iYdXr9UbNLzL6zVe6H/cVvW/4f2hwfLMZ3PZZvzmdjlFo/wAn6dZvFbZp8C/suHuqXjz5fNZzRg7v8Thf3NautZk3t9MfDzDTb7rnOlj36OwfyDD+snu02OtsY9I/X0fqeBc6TH9VvqntD3NbaNkOrTVBASB0Jkv7N03yY/tCxL+UtCvaGUXL0QEHjvRKDmuf17viPatyvjDPnuoXrwQEEuZnfZ2X94P9ONZus84/paweK1zy/sNP8b+wLrRd5eajtCN8MoH4pXsiiF3vNgL2HCSTvAAE/RXrWisfVKvETM7QkWlzUt8l+tqnaW/oRAAdN7+/UqM62fiqxGnj5lncl8h48ncSMrJnvJYY9FzWgWcQb6t/zVFl1FsldphJTHFZ3hfZd+yFT8s9oXOD8lXuTxlXkV7JU3yWdi8zfkt/Zi8IRpnYN8rP5LO1yv6T8f7V83k01WYQugckPZWl+RF9oWNl/Jb+16njD54pkpSYvWGSeHTeQBpeVkGobmppAXtM96RtWXs0rM7zC/wrDIsIoxHAzQYCTbSc7WdZ1uJK4vebTvL2KxEbQ0LL72+w/wCOH+sFb0/4b/8A3wgy+dUkqksOba39sf8AG7tK3K9oZ895TjkB7HU/wH7isnUfkldx+ELKT/mo39xP9Qrr/wAf9/7Of+7+mSy3Nskan5Tlxg/JV1k8ZQC/0D7lsKTpWmN6ZvwjsWHPdfhrOSntViXzYvsKmy/jp/X+6OnlZZZ3j/wyz57Pteu9H+T9PM/ijXJI2yopvnR/cFfzfjt/Svj8odBLGXkZ5mvWVf8AJ7ZFe1naqDB8tiziUja7DII3v0GvqYmF3AHaQ6d73lQ6e01tMx6l1ljeNmzQQtgga1os1oDQBuADUB0KvM7/AHlLEIEywxB+JZRzPkBaQ4xhh3WNYbBv+vvJWxhrFaREKN53tLDKVwICQOhMl/Zum+TH9oWJfyloV7Qyi5eiAg8d6JQc1z+vd8R7VuV8YZ891C9eCAglzM77Oy/vB/pxrN1nnH9LWDxWueX9hp/jf2BdaLvZ5qO0MDmlAOVZvxD7e/SZ/pdTaz8f7cYfJKOUj548EkNILzWGgLDhF7A6r6N93fWfj+n6o+rss232+zW8in4pLiRdXF3kdA2DmQtOncW1MAO5pburWps/DFf4d0eP69/5Mzl37IVPy/8AULjT/kq7yeEqMgagVGSFOR/dZoH3sJaexNRG2SXmPxhrucPI6fGcUbNThrvMDHMLw0gtJIIvqIs7h3lNps9aV+mzjLjm07w0+tyGrKDD3zSsY1sY0iPKgutzBt+1Wq6nHa20IZxWiN5SrkLUipyRpi0+jGIz74/MP4tWdnjbJZaxzvWGuZeYFX1WKiWjkkLCwAsZVmPRc2+vRLmggi25rU+nyYortePujy1tM7w16nyZxiZ2t8zOd2JavyvJ/BTTm08f8I4pkn/ljf7NPQ5cU8VTK6R8dRTjSMrniznMdqLtdvO6brves4pmsd4lzMTF4iU6LKXUMTZvK6ascdCMAuJuZxaxPNc/gtONXjiFScNt0r4Bh36IwWKHS0vJsDS61rndJtwXJWfkv9Vpss1jaNmqT4ixmdpjb/8AbeQ9ziTKB0W6VPFJ6f8Ae6Lf/qtsxyg/SmDSw3sZGOYDbcJGo9Kr0t9NosltG8bIkgzcVstVoPYxrb2Mnlmltt8gDWfcQPotKdXj23hW4bJoY3QjAG8LdCy5W2j5EYoyryuxEA+k9rm/5hFeMkc3o9KtZ6TGOkocdv52ZnLrAn5QYEY4yA9rxI3SNgS24tfe1OP1UeDJGO+8uslZtG0NHySyDqqfHo5J2CNkTg/1rXFxbrAAaTv23bK1m1NJpMV+UVMVoneUp1lQ2jpXyPNmsaXk8zRc9ioRG87LEztG6OMzBu6q/k/7iu62Nor+0GD5ZfO37LN+czsco9H+T9O83iyWQePfp3AWlx/Wx/q5OEkbjv4hr99+BR6jFx3/AMpdY7fVDUc7OA+SnbVsGp1mS2G47ca/6jzfo3hVrSZd/wCE/pDmp/ihHKuq4gJA6EyX9m6b5Mf2hYl/KWhXtDKLl6ICDx3olBzXP693xHtW5Xxhnz3UL14ICDe8gcsIMncJfHM2QudKZBoMaRYta3fI13aVT1GC2S28J8WSKx93wzgZVw5R00TYWyAsc5x02NG6LarErrTYbY5nd5lyRaI2azgeKvwXFGTR6yw7hOpwOotPvB+m6p8lIvWayjrO07pZps5NFLAC9z2O32GFzjf3tuPxWdOkyb/ZajNVjqrOlC2raI4ZDHfz3mwNv8rL6/qQu40dtvvLnnhbZS5wKbFcBmhYyYOe3RBdG0C/OQ4rrFpr1vFpeXy1tWYavkble/JqQt0fKQuN3M0rEO3NJp4bAaju2G4rGfBGT7/KOmWapCp85NDKy7nSMPA6Bx+y6pTpMiaM1VllDl9RVmDzRNMjzJG+MWhIsXAgHzrbhK6x6bJFol5bLWYmGlZHZXyZNSFujpwuN3MvYg7mk07xsNzftvK3mwRkjf5Q0yTVIVPnJoZWXc6Rh4HQOJ/JdUp0mT4WOaqmpzl0UTfNMr+ZsJH36KRpMk9yc1Uf41lIzE8roqoROY2N0RLdIFzhE/SvvAEjVa+9uq5TDNcc039q9rxNvqSBDnLopBrMrPfDf7SVT6TIn5qvuc4tBb1zv/Wk7l50uX095qMPjOdGJkJFLE5zt50g0WDn0Qbn3alJTR2mf5S5tnj4RlLWyS1xlc8+ULvKad9ele9+bWr/ANMRH0/CvvO+6ScCzoMMIbWRuDhq8pGAWu5y3dB91/oqOTRzv/CU9c8fLNnOLQBvrX+7+zSdyi6XL6d81GsZT5yjV0zo6RjmBwsZX2DrH/C0Xsecn6b6nxaTad7/APpHbN6aLhWIyYTXNlhdovZuatRG4Wkb4I1WVy9IvX6ZQxaYneEo4XnPp5oh/aGPidvkN02fQjX+CoX0d48Z3WIz1+V/LnHoWMuJHu5hTvB/MAPxUfSZJ+HXNRo+WOXb8egMUTDHCfSufPfbWAbag2+8L3tu7yt4dNFJ3tO8ob5fq+0Kc32U8OTZn8s158p5PR0Gg+hp3vcj/GE1OG2TbYxXiu+6+y6y0p8oMFEUTZQ4SNfd7GgWAI3nHXrXODBbHfeXWTLW0bQwGRWUOxzGNN1zG4aMjW7pG6CAd8H8CVNnxclNvlHjv9M7t4xPODQ4nQPikjnLXtLT+qZv7487dB1+8KpXS5KzvEprZqTGyKXABxsbjeNrXHDbeWiqvEBIHQmS/s3TfJj+0LEv5S0K9oZRcvRAQeO9EoOa5/Xu+I9q3K+MM+e6hevBAQEBAQEBAQEBAQEBAQEBAQEBAQEBAQEBAQEBAQEBAQEgdCZL+zdN8mP7QsS/lLQr2hlFy9EBB470Sg5rn9e74j2rcr4wz57qF68EBAQEBAQEBAQEBAQEBAQEBAQEBAQEBAQEBAQEBAQEBASB0Jkv7N03yY/tCxL+UtCvaGUXL0QEHjvRKDmuf17viPatyvjDPnuoXrwQEBAQEBAQEBAQEBAQEBAQEBAQEBAQEBAQEBAQEBAQEBIHQmS/s3TfJj+0LEv5S0K9oZRcvRAQeHWEGiyZrqZ8hPlptZJ3Wb/8KtRrMkRsinDVTtWU3HzdLPCvesyPOCptWU3HzdLPCnWZDgqbVlNx83Szwp1mQ4Km1ZTcfN0s8KdZkOCptWU3HzdLPCnWZDgqbVlNx83Szwp1mQ4Km1ZTcfN0s8KdZkOCptWU3HzdLPCnWZDgqbVlNx83Szwp1mQ4Km1ZTcfN0s8KdZkOCptWU3HzdLPCnWZDgqbVlNx83Szwp1mQ4Km1ZTcfN0s8KdZkOCptWU3HzdLPCnWZDgqbVlNx83Szwp1mQ4Km1ZTcfN0s8KdZkOCptWU3HzdLPCnWZDgqbVlNx83Szwp1mQ4Km1ZTcfN0s8KdZkOCptWU3HzdLPCnWZDgqbVlNx83Szwp1mQ4Km1ZTcfN0s8KdZkOCptWU3HzdLPCnWZDgqbVlNx83Szwp1mQ4Km1ZTcfN0s8KdZkOCptWU3HzdLPCnWZDgqbVlNx83Szwp1mQ4Km1ZTcfN0s8KdZkOCptWU3HzdLPCnWZDgqbVlNx83Szwp1mQ4Km1ZTcfN0s8KdZkOCptWU3HzdLPCnWZDgqbVlNx83Szwp1mQ4Km1ZTcfN0s8KdZkOGrdaClFDQsjbctY1rATu2aLa+fUqszvO6WI2hcLx6ICAgICAgICAgICAgICAgICAgICAgICAgICAgICAgICAgICAgICAgICAgICAgICAgICAgICAgICAgICAgICAgICAgICAgICAgICAgICAgICAgICAgICAgICAgICAgICAgICAgICAgICAgICAgICAgICAgICAgICAgIP/2Q=="/>
          <p:cNvSpPr>
            <a:spLocks noChangeAspect="1" noChangeArrowheads="1"/>
          </p:cNvSpPr>
          <p:nvPr/>
        </p:nvSpPr>
        <p:spPr bwMode="auto">
          <a:xfrm>
            <a:off x="1174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109028" y="931382"/>
            <a:ext cx="658729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Create platforms for multi-stakeholder </a:t>
            </a:r>
            <a:r>
              <a:rPr lang="en-US" sz="1600" dirty="0" smtClean="0"/>
              <a:t>interactions, involvement and feedback</a:t>
            </a:r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6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Employ </a:t>
            </a:r>
            <a:r>
              <a:rPr lang="en-GB" sz="1600" dirty="0"/>
              <a:t>tools that aid collaboration – crowd </a:t>
            </a:r>
            <a:r>
              <a:rPr lang="en-GB" sz="1600" dirty="0" smtClean="0"/>
              <a:t>sourcing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6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Fund IT Innovations through competition, awards and recognitions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403431" y="5874320"/>
            <a:ext cx="1592524" cy="923330"/>
          </a:xfrm>
          <a:prstGeom prst="rect">
            <a:avLst/>
          </a:prstGeom>
          <a:solidFill>
            <a:schemeClr val="accent2"/>
          </a:solidFill>
          <a:ln>
            <a:solidFill>
              <a:schemeClr val="tx2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Stakeholders</a:t>
            </a:r>
          </a:p>
          <a:p>
            <a:pPr algn="ctr"/>
            <a:endParaRPr lang="en-US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269875" y="1449055"/>
            <a:ext cx="1646596" cy="923330"/>
          </a:xfrm>
          <a:prstGeom prst="rect">
            <a:avLst/>
          </a:prstGeom>
          <a:solidFill>
            <a:schemeClr val="accent2"/>
          </a:solidFill>
          <a:ln>
            <a:solidFill>
              <a:schemeClr val="tx2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 anchor="ctr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Government</a:t>
            </a:r>
          </a:p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134505" y="2544053"/>
            <a:ext cx="707922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/>
              <a:t>Development of a PDCA-based model to drive ongoing engagement and improvement in ICT-based </a:t>
            </a:r>
            <a:r>
              <a:rPr lang="en-GB" sz="1600" dirty="0" smtClean="0"/>
              <a:t>interactions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Seek out existing opportunities and channels for collaboration – </a:t>
            </a:r>
            <a:r>
              <a:rPr lang="en-GB" sz="1600" dirty="0" err="1" smtClean="0"/>
              <a:t>NiGF</a:t>
            </a:r>
            <a:r>
              <a:rPr lang="en-GB" sz="1600" dirty="0"/>
              <a:t>; NOTAP Intellectual Property and Technology Transfer </a:t>
            </a:r>
            <a:r>
              <a:rPr lang="en-GB" sz="1600" dirty="0" smtClean="0"/>
              <a:t>Office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IT Professional bodies to get involved </a:t>
            </a:r>
            <a:r>
              <a:rPr lang="en-US" sz="1600" dirty="0"/>
              <a:t>in governance and agenda </a:t>
            </a:r>
            <a:r>
              <a:rPr lang="en-US" sz="1600" dirty="0" smtClean="0"/>
              <a:t>setting, and </a:t>
            </a:r>
            <a:r>
              <a:rPr lang="en-GB" sz="1600" dirty="0" smtClean="0"/>
              <a:t>Joint </a:t>
            </a:r>
            <a:r>
              <a:rPr lang="en-GB" sz="1600" dirty="0"/>
              <a:t>R&amp;D efforts to synthesize ideas  </a:t>
            </a:r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Be willing to make Personal Investments &amp; Sacrifices -  Use demos and Proof of Concept as tools to convince </a:t>
            </a:r>
            <a:r>
              <a:rPr lang="en-GB" sz="1600" dirty="0" smtClean="0"/>
              <a:t>others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Focus and Patience required </a:t>
            </a:r>
            <a:endParaRPr lang="en-GB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349359" y="3094528"/>
            <a:ext cx="1646596" cy="923330"/>
          </a:xfrm>
          <a:prstGeom prst="rect">
            <a:avLst/>
          </a:prstGeom>
          <a:solidFill>
            <a:schemeClr val="accent2"/>
          </a:solidFill>
          <a:ln>
            <a:solidFill>
              <a:schemeClr val="tx2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IT Professionals</a:t>
            </a:r>
          </a:p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164443" y="5927050"/>
            <a:ext cx="67400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Form pressure and advocacy groups to synergise ideas</a:t>
            </a:r>
          </a:p>
          <a:p>
            <a:pPr lvl="0"/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Focus on productive outcomes and not public </a:t>
            </a:r>
            <a:r>
              <a:rPr lang="en-GB" sz="1600" dirty="0" smtClean="0"/>
              <a:t>posturing</a:t>
            </a:r>
            <a:endParaRPr lang="en-GB" sz="16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60871" y="2513482"/>
            <a:ext cx="8346966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80539" y="5809046"/>
            <a:ext cx="8346966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8097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415846" y="2108700"/>
            <a:ext cx="6592528" cy="2271571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2400" b="1" dirty="0"/>
              <a:t>“No one person, no one alliance, no one nation, no one of us is as smart as all of us thinking together.” — James </a:t>
            </a:r>
            <a:r>
              <a:rPr lang="en-US" sz="2400" b="1" dirty="0" err="1"/>
              <a:t>Stavridis</a:t>
            </a:r>
            <a:endParaRPr lang="en-US" sz="2400" b="1" dirty="0"/>
          </a:p>
          <a:p>
            <a:pPr algn="ctr">
              <a:lnSpc>
                <a:spcPct val="150000"/>
              </a:lnSpc>
            </a:pPr>
            <a:endParaRPr lang="en-GB" sz="24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11545-335C-4898-B08B-87E1B7A5789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00BBEE"/>
                </a:solidFill>
              </a:rPr>
              <a:t>In Closing…..</a:t>
            </a:r>
            <a:endParaRPr lang="en-US" sz="2800" dirty="0">
              <a:solidFill>
                <a:srgbClr val="00BBE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7675" y="941695"/>
            <a:ext cx="8248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569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11545-335C-4898-B08B-87E1B7A5789B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2800" dirty="0">
              <a:solidFill>
                <a:srgbClr val="00BBE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47675" y="941695"/>
            <a:ext cx="82486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://productivelifeconcepts.com/wp-content/uploads/2012/04/bullet_question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0395" y="2157412"/>
            <a:ext cx="2604729" cy="260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3409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centure_BasicA_LimeGreen">
  <a:themeElements>
    <a:clrScheme name="Custom 1">
      <a:dk1>
        <a:sysClr val="windowText" lastClr="000000"/>
      </a:dk1>
      <a:lt1>
        <a:sysClr val="window" lastClr="FFFFFF"/>
      </a:lt1>
      <a:dk2>
        <a:srgbClr val="00B0F0"/>
      </a:dk2>
      <a:lt2>
        <a:srgbClr val="FFC000"/>
      </a:lt2>
      <a:accent1>
        <a:srgbClr val="00B0F0"/>
      </a:accent1>
      <a:accent2>
        <a:srgbClr val="FFC000"/>
      </a:accent2>
      <a:accent3>
        <a:srgbClr val="00B0F0"/>
      </a:accent3>
      <a:accent4>
        <a:srgbClr val="FFC000"/>
      </a:accent4>
      <a:accent5>
        <a:srgbClr val="00B0F0"/>
      </a:accent5>
      <a:accent6>
        <a:srgbClr val="FFC000"/>
      </a:accent6>
      <a:hlink>
        <a:srgbClr val="00B0F0"/>
      </a:hlink>
      <a:folHlink>
        <a:srgbClr val="00B0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General Contribution" ma:contentTypeID="0x012000FD200C85A7BB46D2B974A85017C5AC2B0100CC9E952055885F4F9F9407DCFC8A7377" ma:contentTypeVersion="0" ma:contentTypeDescription="General Contribution" ma:contentTypeScope="" ma:versionID="d570216946261355d71de7259b66e16d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da4832e38f956d0673331b1464c46572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Abstract" minOccurs="0"/>
                <xsd:element ref="ns1:ItemType" minOccurs="0"/>
                <xsd:element ref="ns1:ContentCurrentDate" minOccurs="0"/>
                <xsd:element ref="ns1:Contacts" minOccurs="0"/>
                <xsd:element ref="ns1:ArchiveDate" minOccurs="0"/>
                <xsd:element ref="ns1:ArchivalDate" minOccurs="0"/>
                <xsd:element ref="ns1:ApprovedForUseBy" minOccurs="0"/>
                <xsd:element ref="ns1:ArchiveStatus" minOccurs="0"/>
                <xsd:element ref="ns1:BusinessFunctionKeywords" minOccurs="0"/>
                <xsd:element ref="ns1:Client" minOccurs="0"/>
                <xsd:element ref="ns1:EngagementLink" minOccurs="0"/>
                <xsd:element ref="ns1:ConditionsforUse" minOccurs="0"/>
                <xsd:element ref="ns1:ConditionsforUseComments" minOccurs="0"/>
                <xsd:element ref="ns1:DeliveryCenter" minOccurs="0"/>
                <xsd:element ref="ns1:DetailsPageURL" minOccurs="0"/>
                <xsd:element ref="ns1:DetailsPageURL2" minOccurs="0"/>
                <xsd:element ref="ns1:IndustryKeywords" minOccurs="0"/>
                <xsd:element ref="ns1:ContribKeywords" minOccurs="0"/>
                <xsd:element ref="ns1:ContribLanguage" minOccurs="0"/>
                <xsd:element ref="ns1:TechnologyKeywords" minOccurs="0"/>
                <xsd:element ref="ns1:StorageType" minOccurs="0"/>
                <xsd:element ref="ns1:VendorProductKeywords" minOccurs="0"/>
                <xsd:element ref="ns1:Offerings" minOccurs="0"/>
                <xsd:element ref="ns1:PertinentToOrgUnit" minOccurs="0"/>
                <xsd:element ref="ns1:PertinentToCountry" minOccurs="0"/>
                <xsd:element ref="ns1:PertinentToDomainSpecialty" minOccurs="0"/>
                <xsd:element ref="ns1:PertinentToServiceLine" minOccurs="0"/>
                <xsd:element ref="ns1:RevisionTime" minOccurs="0"/>
                <xsd:element ref="ns1:RevisionBy" minOccurs="0"/>
                <xsd:element ref="ns1:flagVVID" minOccurs="0"/>
                <xsd:element ref="ns1:DateCreated" minOccurs="0"/>
                <xsd:element ref="ns1:SubmittedBy" minOccurs="0"/>
                <xsd:element ref="ns1:KXGeography" minOccurs="0"/>
                <xsd:element ref="ns1:Geography" minOccurs="0"/>
                <xsd:element ref="ns1:HasAttachment" minOccurs="0"/>
                <xsd:element ref="ns1:FederalData" minOccurs="0"/>
                <xsd:element ref="ns1:VisibleToAsset" minOccurs="0"/>
                <xsd:element ref="ns1:OfficialAsset" minOccurs="0"/>
                <xsd:element ref="ns1:RelatedContent" minOccurs="0"/>
                <xsd:element ref="ns1:SourceTyp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Abstract" ma:index="3" nillable="true" ma:displayName="Description" ma:internalName="Abstract">
      <xsd:simpleType>
        <xsd:restriction base="dms:Note">
          <xsd:maxLength value="6"/>
        </xsd:restriction>
      </xsd:simpleType>
    </xsd:element>
    <xsd:element name="ItemType" ma:index="4" nillable="true" ma:displayName="Item Type" ma:internalName="ItemType">
      <xsd:simpleType>
        <xsd:restriction base="dms:Note"/>
      </xsd:simpleType>
    </xsd:element>
    <xsd:element name="ContentCurrentDate" ma:index="5" nillable="true" ma:displayName="Content Current Date" ma:default="[today]" ma:format="DateOnly" ma:internalName="ContentCurrentDate">
      <xsd:simpleType>
        <xsd:restriction base="dms:DateTime"/>
      </xsd:simpleType>
    </xsd:element>
    <xsd:element name="Contacts" ma:index="6" nillable="true" ma:displayName="Contacts" ma:internalName="Contacts">
      <xsd:simpleType>
        <xsd:restriction base="dms:Note"/>
      </xsd:simpleType>
    </xsd:element>
    <xsd:element name="ArchiveDate" ma:index="7" nillable="true" ma:displayName="Expiration Date" ma:format="DateOnly" ma:internalName="ArchiveDate">
      <xsd:simpleType>
        <xsd:restriction base="dms:DateTime"/>
      </xsd:simpleType>
    </xsd:element>
    <xsd:element name="ArchivalDate" ma:index="8" nillable="true" ma:displayName="Archival Date" ma:description="Check if contribution has expired." ma:format="DateOnly" ma:internalName="ArchivalDate">
      <xsd:simpleType>
        <xsd:restriction base="dms:DateTime"/>
      </xsd:simpleType>
    </xsd:element>
    <xsd:element name="ApprovedForUseBy" ma:index="9" nillable="true" ma:displayName="Reviewing Groups" ma:internalName="ApprovedForUseBy">
      <xsd:simpleType>
        <xsd:restriction base="dms:Note"/>
      </xsd:simpleType>
    </xsd:element>
    <xsd:element name="ArchiveStatus" ma:index="10" nillable="true" ma:displayName="Status" ma:internalName="ArchiveStatus">
      <xsd:simpleType>
        <xsd:restriction base="dms:Text"/>
      </xsd:simpleType>
    </xsd:element>
    <xsd:element name="BusinessFunctionKeywords" ma:index="11" nillable="true" ma:displayName="Business Processes &amp; Services" ma:internalName="BusinessFunctionKeywords">
      <xsd:simpleType>
        <xsd:restriction base="dms:Note"/>
      </xsd:simpleType>
    </xsd:element>
    <xsd:element name="Client" ma:index="12" nillable="true" ma:displayName="Client" ma:internalName="Client">
      <xsd:simpleType>
        <xsd:restriction base="dms:Note"/>
      </xsd:simpleType>
    </xsd:element>
    <xsd:element name="EngagementLink" ma:index="13" nillable="true" ma:displayName="Engagement Link" ma:internalName="EngagementLink">
      <xsd:simpleType>
        <xsd:restriction base="dms:Note"/>
      </xsd:simpleType>
    </xsd:element>
    <xsd:element name="ConditionsforUse" ma:index="14" nillable="true" ma:displayName="Usage Restriction" ma:internalName="ConditionsforUse">
      <xsd:simpleType>
        <xsd:restriction base="dms:Text"/>
      </xsd:simpleType>
    </xsd:element>
    <xsd:element name="ConditionsforUseComments" ma:index="15" nillable="true" ma:displayName="Usage Restriction Comments" ma:internalName="ConditionsforUseComments">
      <xsd:simpleType>
        <xsd:restriction base="dms:Note"/>
      </xsd:simpleType>
    </xsd:element>
    <xsd:element name="DeliveryCenter" ma:index="16" nillable="true" ma:displayName="Delivery Center" ma:internalName="DeliveryCenter">
      <xsd:simpleType>
        <xsd:restriction base="dms:Note"/>
      </xsd:simpleType>
    </xsd:element>
    <xsd:element name="DetailsPageURL" ma:index="17" nillable="true" ma:displayName="Details Page URL" ma:internalName="DetailsPageURL">
      <xsd:simpleType>
        <xsd:restriction base="dms:Note"/>
      </xsd:simpleType>
    </xsd:element>
    <xsd:element name="DetailsPageURL2" ma:index="18" nillable="true" ma:displayName="Details Page URL2" ma:internalName="DetailsPageURL2">
      <xsd:simpleType>
        <xsd:restriction base="dms:Text"/>
      </xsd:simpleType>
    </xsd:element>
    <xsd:element name="IndustryKeywords" ma:index="19" nillable="true" ma:displayName="Business &amp; Industries" ma:internalName="IndustryKeywords">
      <xsd:simpleType>
        <xsd:restriction base="dms:Note"/>
      </xsd:simpleType>
    </xsd:element>
    <xsd:element name="ContribKeywords" ma:index="20" nillable="true" ma:displayName="Content Manager Keywords" ma:internalName="ContribKeywords">
      <xsd:simpleType>
        <xsd:restriction base="dms:Note"/>
      </xsd:simpleType>
    </xsd:element>
    <xsd:element name="ContribLanguage" ma:index="21" nillable="true" ma:displayName="Language" ma:internalName="ContribLanguage">
      <xsd:simpleType>
        <xsd:restriction base="dms:Note"/>
      </xsd:simpleType>
    </xsd:element>
    <xsd:element name="TechnologyKeywords" ma:index="22" nillable="true" ma:displayName="Technologies" ma:internalName="TechnologyKeywords">
      <xsd:simpleType>
        <xsd:restriction base="dms:Note"/>
      </xsd:simpleType>
    </xsd:element>
    <xsd:element name="StorageType" ma:index="23" nillable="true" ma:displayName="Storage Type" ma:internalName="StorageType">
      <xsd:simpleType>
        <xsd:restriction base="dms:Text"/>
      </xsd:simpleType>
    </xsd:element>
    <xsd:element name="VendorProductKeywords" ma:index="24" nillable="true" ma:displayName="Vendors" ma:internalName="VendorProductKeywords">
      <xsd:simpleType>
        <xsd:restriction base="dms:Note"/>
      </xsd:simpleType>
    </xsd:element>
    <xsd:element name="Offerings" ma:index="25" nillable="true" ma:displayName="Offerings" ma:internalName="Offerings">
      <xsd:simpleType>
        <xsd:restriction base="dms:Note"/>
      </xsd:simpleType>
    </xsd:element>
    <xsd:element name="PertinentToOrgUnit" ma:index="26" nillable="true" ma:displayName="Accenture Organizations" ma:internalName="PertinentToOrgUnit">
      <xsd:simpleType>
        <xsd:restriction base="dms:Note"/>
      </xsd:simpleType>
    </xsd:element>
    <xsd:element name="PertinentToCountry" ma:index="27" nillable="true" ma:displayName="Countries" ma:internalName="PertinentToCountry">
      <xsd:simpleType>
        <xsd:restriction base="dms:Note"/>
      </xsd:simpleType>
    </xsd:element>
    <xsd:element name="PertinentToDomainSpecialty" ma:index="28" nillable="true" ma:displayName="Specialties" ma:internalName="PertinentToDomainSpecialty">
      <xsd:simpleType>
        <xsd:restriction base="dms:Note"/>
      </xsd:simpleType>
    </xsd:element>
    <xsd:element name="PertinentToServiceLine" ma:index="29" nillable="true" ma:displayName="Capabilities" ma:internalName="PertinentToServiceLine">
      <xsd:simpleType>
        <xsd:restriction base="dms:Note"/>
      </xsd:simpleType>
    </xsd:element>
    <xsd:element name="RevisionTime" ma:index="30" nillable="true" ma:displayName="Revision Time" ma:internalName="RevisionTime">
      <xsd:simpleType>
        <xsd:restriction base="dms:Note"/>
      </xsd:simpleType>
    </xsd:element>
    <xsd:element name="RevisionBy" ma:index="31" nillable="true" ma:displayName="Revision By" ma:internalName="RevisionBy">
      <xsd:simpleType>
        <xsd:restriction base="dms:Note"/>
      </xsd:simpleType>
    </xsd:element>
    <xsd:element name="flagVVID" ma:index="32" nillable="true" ma:displayName="flagVVID" ma:internalName="flagVVID">
      <xsd:simpleType>
        <xsd:restriction base="dms:Text"/>
      </xsd:simpleType>
    </xsd:element>
    <xsd:element name="DateCreated" ma:index="33" nillable="true" ma:displayName="Date Created" ma:internalName="DateCreated">
      <xsd:simpleType>
        <xsd:restriction base="dms:DateTime"/>
      </xsd:simpleType>
    </xsd:element>
    <xsd:element name="SubmittedBy" ma:index="34" nillable="true" ma:displayName="Submitted By" ma:internalName="SubmittedBy">
      <xsd:simpleType>
        <xsd:restriction base="dms:Text"/>
      </xsd:simpleType>
    </xsd:element>
    <xsd:element name="KXGeography" ma:index="35" nillable="true" ma:displayName="KXGeography" ma:internalName="KXGeography">
      <xsd:simpleType>
        <xsd:restriction base="dms:Note"/>
      </xsd:simpleType>
    </xsd:element>
    <xsd:element name="Geography" ma:index="36" nillable="true" ma:displayName="Geography" ma:internalName="Geography">
      <xsd:simpleType>
        <xsd:restriction base="dms:Note"/>
      </xsd:simpleType>
    </xsd:element>
    <xsd:element name="HasAttachment" ma:index="37" nillable="true" ma:displayName="Has Attachment" ma:description="Check if contribution has attachment." ma:internalName="HasAttachment">
      <xsd:simpleType>
        <xsd:restriction base="dms:Text"/>
      </xsd:simpleType>
    </xsd:element>
    <xsd:element name="FederalData" ma:index="38" nillable="true" ma:displayName="Federal Data" ma:internalName="FederalData">
      <xsd:simpleType>
        <xsd:restriction base="dms:Text"/>
      </xsd:simpleType>
    </xsd:element>
    <xsd:element name="VisibleToAsset" ma:index="39" nillable="true" ma:displayName="Visible To Asset" ma:internalName="VisibleToAsset">
      <xsd:simpleType>
        <xsd:restriction base="dms:Text"/>
      </xsd:simpleType>
    </xsd:element>
    <xsd:element name="OfficialAsset" ma:index="40" nillable="true" ma:displayName="Official Asset" ma:internalName="OfficialAsset">
      <xsd:simpleType>
        <xsd:restriction base="dms:Text"/>
      </xsd:simpleType>
    </xsd:element>
    <xsd:element name="RelatedContent" ma:index="41" nillable="true" ma:displayName="Related Content" ma:internalName="RelatedContent">
      <xsd:simpleType>
        <xsd:restriction base="dms:Note"/>
      </xsd:simpleType>
    </xsd:element>
    <xsd:element name="SourceType" ma:index="42" nillable="true" ma:displayName="SourceType" ma:internalName="SourceTyp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2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ListForm</Display>
  <Edit>ListForm</Edit>
  <New>ListForm</New>
</FormTemplates>
</file>

<file path=customXml/item3.xml><?xml version="1.0" encoding="utf-8"?>
<p:properties xmlns:p="http://schemas.microsoft.com/office/2006/metadata/properties" xmlns:xsi="http://www.w3.org/2001/XMLSchema-instance">
  <documentManagement>
    <SubmittedBy xmlns="http://schemas.microsoft.com/sharepoint/v3">DIR\nayana.nagesh</SubmittedBy>
    <ArchiveDate xmlns="http://schemas.microsoft.com/sharepoint/v3">2014-11-20T06:00:00+00:00</ArchiveDate>
    <Abstract xmlns="http://schemas.microsoft.com/sharepoint/v3">These 2013/2014 globally branded templates are available for use for EHT related materials/assets.</Abstract>
    <PertinentToOrgUnit xmlns="http://schemas.microsoft.com/sharepoint/v3">;#6799;~Operating Groups;#6800;~Communications Media and Technology</PertinentToOrgUnit>
    <PertinentToDomainSpecialty xmlns="http://schemas.microsoft.com/sharepoint/v3" xsi:nil="true"/>
    <VisibleToAsset xmlns="http://schemas.microsoft.com/sharepoint/v3" xsi:nil="true"/>
    <Contacts xmlns="http://schemas.microsoft.com/sharepoint/v3">DIR\victoria.chabot,DIR\darshini.perera</Contacts>
    <ConditionsforUse xmlns="http://schemas.microsoft.com/sharepoint/v3">Unrestricted Use</ConditionsforUse>
    <DetailsPageURL xmlns="http://schemas.microsoft.com/sharepoint/v3">https://kx.accenture.com/Repositories/ContributionForm.aspx?path=C22/83/69&amp;mode=Read</DetailsPageURL>
    <StorageType xmlns="http://schemas.microsoft.com/sharepoint/v3">File</StorageType>
    <OfficialAsset xmlns="http://schemas.microsoft.com/sharepoint/v3">Yes</OfficialAsset>
    <BusinessFunctionKeywords xmlns="http://schemas.microsoft.com/sharepoint/v3">;#0;~None</BusinessFunctionKeywords>
    <Client xmlns="http://schemas.microsoft.com/sharepoint/v3" xsi:nil="true"/>
    <DeliveryCenter xmlns="http://schemas.microsoft.com/sharepoint/v3" xsi:nil="true"/>
    <ContentCurrentDate xmlns="http://schemas.microsoft.com/sharepoint/v3">2013-11-20T06:00:00+00:00</ContentCurrentDate>
    <ContribKeywords xmlns="http://schemas.microsoft.com/sharepoint/v3" xsi:nil="true"/>
    <VendorProductKeywords xmlns="http://schemas.microsoft.com/sharepoint/v3">;#0;~None</VendorProductKeywords>
    <Offerings xmlns="http://schemas.microsoft.com/sharepoint/v3" xsi:nil="true"/>
    <EngagementLink xmlns="http://schemas.microsoft.com/sharepoint/v3" xsi:nil="true"/>
    <flagVVID xmlns="http://schemas.microsoft.com/sharepoint/v3" xsi:nil="true"/>
    <KXGeography xmlns="http://schemas.microsoft.com/sharepoint/v3" xsi:nil="true"/>
    <ApprovedForUseBy xmlns="http://schemas.microsoft.com/sharepoint/v3">;#29;~Communications Media and Technology</ApprovedForUseBy>
    <DetailsPageURL2 xmlns="http://schemas.microsoft.com/sharepoint/v3">https://kx.accenture.com/Repositories/DownloadForm.aspx?path=C22/83/69/EHT_Enterprise_Technology_Hardware_Template_Final.pptx</DetailsPageURL2>
    <PertinentToCountry xmlns="http://schemas.microsoft.com/sharepoint/v3" xsi:nil="true"/>
    <RevisionBy xmlns="http://schemas.microsoft.com/sharepoint/v3">kx.massupdate&lt;br&gt;kx.massupdate&lt;br&gt;kx.massupdate&lt;br&gt;kx.massupdate&lt;br&gt;kx.massupdate</RevisionBy>
    <DateCreated xmlns="http://schemas.microsoft.com/sharepoint/v3">2012-01-12T14:20:46+00:00</DateCreated>
    <TechnologyKeywords xmlns="http://schemas.microsoft.com/sharepoint/v3">;#0;~None</TechnologyKeywords>
    <Geography xmlns="http://schemas.microsoft.com/sharepoint/v3" xsi:nil="true"/>
    <HasAttachment xmlns="http://schemas.microsoft.com/sharepoint/v3">No</HasAttachment>
    <ItemType xmlns="http://schemas.microsoft.com/sharepoint/v3">;#13989;~Accenture Internal Material</ItemType>
    <FederalData xmlns="http://schemas.microsoft.com/sharepoint/v3">No</FederalData>
    <ArchiveStatus xmlns="http://schemas.microsoft.com/sharepoint/v3">Active</ArchiveStatus>
    <IndustryKeywords xmlns="http://schemas.microsoft.com/sharepoint/v3">;#343;~Electronics and High Tech;#344;~Aerospace and Defense;#352;~Communications Technology;#346;~Consumer Technology;#9500;~Enterprise Technology;#350;~Semiconductors;#351;~Software;#12675;~Information and Communications Technology (ICT);#12676;~Medical Equipment Technologies (MET)</IndustryKeywords>
    <RevisionTime xmlns="http://schemas.microsoft.com/sharepoint/v3">4/15/2014 1:32:45 AM&lt;br&gt;4/15/2014 1:26:25 AM&lt;br&gt;3/19/2014 8:14:37 AM&lt;br&gt;2/10/2014 3:53:51 AM&lt;br&gt;2/10/2014 1:47:02 AM</RevisionTime>
    <ArchivalDate xmlns="http://schemas.microsoft.com/sharepoint/v3" xsi:nil="true"/>
    <ConditionsforUseComments xmlns="http://schemas.microsoft.com/sharepoint/v3" xsi:nil="true"/>
    <ContribLanguage xmlns="http://schemas.microsoft.com/sharepoint/v3" xsi:nil="true"/>
    <PertinentToServiceLine xmlns="http://schemas.microsoft.com/sharepoint/v3" xsi:nil="true"/>
    <RelatedContent xmlns="http://schemas.microsoft.com/sharepoint/v3"> </RelatedContent>
    <SourceType xmlns="http://schemas.microsoft.com/sharepoint/v3">ContributionForm</SourceType>
  </documentManagement>
</p:properties>
</file>

<file path=customXml/itemProps1.xml><?xml version="1.0" encoding="utf-8"?>
<ds:datastoreItem xmlns:ds="http://schemas.openxmlformats.org/officeDocument/2006/customXml" ds:itemID="{67542EDB-C4AD-454F-9722-DBB1C7C6C0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92484B92-7ADF-4067-B4FF-E2DD4AE7A3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F8FF39-A5D2-4C20-89CA-E0BB61C09927}">
  <ds:schemaRefs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Accenture_BasicA_LimeGreen.potx</Template>
  <TotalTime>5669</TotalTime>
  <Words>1464</Words>
  <Application>Microsoft Office PowerPoint</Application>
  <PresentationFormat>On-screen Show (4:3)</PresentationFormat>
  <Paragraphs>136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Accenture_BasicA_LimeGreen</vt:lpstr>
      <vt:lpstr>Strategies for Enhancing Collaboration between IT Professionals, Stakeholders and Government    </vt:lpstr>
      <vt:lpstr>Session Objectives</vt:lpstr>
      <vt:lpstr>Nigeria has witnessed a rapid deployment and adoption of technology as a tool for business in the last 10 - 15 years… </vt:lpstr>
      <vt:lpstr>Growth has largely been private sector driven, with Government stepping in to regulate as required….</vt:lpstr>
      <vt:lpstr>…but still have a lot of work to do in using technology as an enabler to meet Government’s objectives….</vt:lpstr>
      <vt:lpstr>The challenges clearly spell the need for improved collaboration amongst all stakeholders…</vt:lpstr>
      <vt:lpstr>Benefits of Collaboration</vt:lpstr>
      <vt:lpstr>Case Study (1/4)</vt:lpstr>
      <vt:lpstr>Case Study (2/4)</vt:lpstr>
      <vt:lpstr>Question 1</vt:lpstr>
      <vt:lpstr>Case Study (3/4)</vt:lpstr>
      <vt:lpstr>Case Study (4/4)</vt:lpstr>
      <vt:lpstr>Question 2</vt:lpstr>
      <vt:lpstr>Strategies for effective collaboration</vt:lpstr>
      <vt:lpstr>In Closing…..</vt:lpstr>
      <vt:lpstr>Slide 16</vt:lpstr>
    </vt:vector>
  </TitlesOfParts>
  <Company>cchange,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EHT Industry FY14 PPT Templates</dc:title>
  <dc:creator>Hugh Schulze</dc:creator>
  <cp:lastModifiedBy>DOXA DIGITAL 2</cp:lastModifiedBy>
  <cp:revision>122</cp:revision>
  <cp:lastPrinted>2014-06-17T18:36:48Z</cp:lastPrinted>
  <dcterms:created xsi:type="dcterms:W3CDTF">2011-10-28T21:19:08Z</dcterms:created>
  <dcterms:modified xsi:type="dcterms:W3CDTF">2014-06-18T11:50:29Z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0x012000FD200C85A7BB46D2B974A85017C5AC2B0100CC9E952055885F4F9F9407DCFC8A7377</vt:lpwstr>
  </property>
  <property fmtid="{D5CDD505-2E9C-101B-9397-08002B2CF9AE}" pid="3" name="Front and Center Flag">
    <vt:lpwstr>false</vt:lpwstr>
  </property>
  <property fmtid="{D5CDD505-2E9C-101B-9397-08002B2CF9AE}" pid="4" name="CHT Area">
    <vt:lpwstr>Comms</vt:lpwstr>
  </property>
  <property fmtid="{D5CDD505-2E9C-101B-9397-08002B2CF9AE}" pid="5" name="Project-Initiative">
    <vt:lpwstr>None</vt:lpwstr>
  </property>
  <property fmtid="{D5CDD505-2E9C-101B-9397-08002B2CF9AE}" pid="6" name="Team">
    <vt:lpwstr>All teams</vt:lpwstr>
  </property>
</Properties>
</file>